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78" r:id="rId2"/>
    <p:sldId id="379" r:id="rId3"/>
    <p:sldId id="371" r:id="rId4"/>
    <p:sldId id="374" r:id="rId5"/>
    <p:sldId id="375" r:id="rId6"/>
    <p:sldId id="373" r:id="rId7"/>
    <p:sldId id="380" r:id="rId8"/>
    <p:sldId id="376" r:id="rId9"/>
    <p:sldId id="381" r:id="rId10"/>
    <p:sldId id="382" r:id="rId11"/>
    <p:sldId id="377" r:id="rId12"/>
    <p:sldId id="383" r:id="rId13"/>
    <p:sldId id="384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765">
          <p15:clr>
            <a:srgbClr val="A4A3A4"/>
          </p15:clr>
        </p15:guide>
        <p15:guide id="4" pos="290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a Verónica Zúñiga Calderón" initials="PVZC" lastIdx="18" clrIdx="0"/>
  <p:cmAuthor id="1" name="Ekhos iMac" initials="" lastIdx="2" clrIdx="1"/>
  <p:cmAuthor id="2" name="Francisco Javier Leiva Lizana" initials="FJLL" lastIdx="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808080"/>
    <a:srgbClr val="0091B2"/>
    <a:srgbClr val="EB0127"/>
    <a:srgbClr val="458B75"/>
    <a:srgbClr val="FFA300"/>
    <a:srgbClr val="4D7DB7"/>
    <a:srgbClr val="B5B5B5"/>
    <a:srgbClr val="555559"/>
    <a:srgbClr val="004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5" autoAdjust="0"/>
    <p:restoredTop sz="88810" autoAdjust="0"/>
  </p:normalViewPr>
  <p:slideViewPr>
    <p:cSldViewPr snapToGrid="0">
      <p:cViewPr varScale="1">
        <p:scale>
          <a:sx n="66" d="100"/>
          <a:sy n="66" d="100"/>
        </p:scale>
        <p:origin x="1656" y="66"/>
      </p:cViewPr>
      <p:guideLst>
        <p:guide orient="horz" pos="2160"/>
        <p:guide pos="2880"/>
        <p:guide orient="horz" pos="3765"/>
        <p:guide pos="29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ero\Estad&#237;sticas\WTTC\20160518%20PIB%20y%20Emple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ero\Estad&#237;sticas\WTTC\20160518%20PIB%20y%20Emple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ero\Estad&#237;sticas\WTTC\20160524%20PIB%20y%20Emple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ero\Estad&#237;sticas\WTTC\20160518%20PIB%20y%20Emple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ero\Estad&#237;sticas\WTTC\20160524%20PIB%20y%20Emple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ero\Estad&#237;sticas\WTTC\20160524%20PIB%20y%20Emple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ero\Estad&#237;sticas\WTTC\20160524%20PIB%20y%20Emple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ero\Estad&#237;sticas\WTTC\20160524%20PIB%20y%20Emple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24565900370826E-2"/>
          <c:y val="0.12289093232580377"/>
          <c:w val="0.94285085334380347"/>
          <c:h val="0.693730327241814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PIB!$B$6</c:f>
              <c:strCache>
                <c:ptCount val="1"/>
                <c:pt idx="0">
                  <c:v>PIB Directo (%)</c:v>
                </c:pt>
              </c:strCache>
            </c:strRef>
          </c:tx>
          <c:spPr>
            <a:solidFill>
              <a:srgbClr val="A234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PIB!$A$7:$A$19</c:f>
              <c:strCache>
                <c:ptCount val="13"/>
                <c:pt idx="0">
                  <c:v>Paraguay</c:v>
                </c:pt>
                <c:pt idx="1">
                  <c:v>Colombia</c:v>
                </c:pt>
                <c:pt idx="2">
                  <c:v>Ecuador</c:v>
                </c:pt>
                <c:pt idx="3">
                  <c:v>Cuba</c:v>
                </c:pt>
                <c:pt idx="4">
                  <c:v>Bolivia</c:v>
                </c:pt>
                <c:pt idx="5">
                  <c:v>Uruguay</c:v>
                </c:pt>
                <c:pt idx="6">
                  <c:v>Venezuela</c:v>
                </c:pt>
                <c:pt idx="7">
                  <c:v>Brasil</c:v>
                </c:pt>
                <c:pt idx="8">
                  <c:v>Chile</c:v>
                </c:pt>
                <c:pt idx="9">
                  <c:v>Perú</c:v>
                </c:pt>
                <c:pt idx="10">
                  <c:v>Argentina</c:v>
                </c:pt>
                <c:pt idx="11">
                  <c:v>Costa Rica</c:v>
                </c:pt>
                <c:pt idx="12">
                  <c:v>México</c:v>
                </c:pt>
              </c:strCache>
            </c:strRef>
          </c:cat>
          <c:val>
            <c:numRef>
              <c:f>PIB!$B$7:$B$19</c:f>
              <c:numCache>
                <c:formatCode>0.0%</c:formatCode>
                <c:ptCount val="13"/>
                <c:pt idx="0">
                  <c:v>1.7999999999999999E-2</c:v>
                </c:pt>
                <c:pt idx="1">
                  <c:v>0.02</c:v>
                </c:pt>
                <c:pt idx="2">
                  <c:v>2.1000000000000001E-2</c:v>
                </c:pt>
                <c:pt idx="3">
                  <c:v>2.5000000000000001E-2</c:v>
                </c:pt>
                <c:pt idx="4">
                  <c:v>2.8000000000000001E-2</c:v>
                </c:pt>
                <c:pt idx="5">
                  <c:v>2.8000000000000001E-2</c:v>
                </c:pt>
                <c:pt idx="6">
                  <c:v>0.03</c:v>
                </c:pt>
                <c:pt idx="7">
                  <c:v>3.3000000000000002E-2</c:v>
                </c:pt>
                <c:pt idx="8">
                  <c:v>3.4000000000000002E-2</c:v>
                </c:pt>
                <c:pt idx="9">
                  <c:v>3.7999999999999999E-2</c:v>
                </c:pt>
                <c:pt idx="10">
                  <c:v>3.9E-2</c:v>
                </c:pt>
                <c:pt idx="11">
                  <c:v>4.8000000000000001E-2</c:v>
                </c:pt>
                <c:pt idx="12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PIB!$C$6</c:f>
              <c:strCache>
                <c:ptCount val="1"/>
                <c:pt idx="0">
                  <c:v>PIB Total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PIB!$A$7:$A$19</c:f>
              <c:strCache>
                <c:ptCount val="13"/>
                <c:pt idx="0">
                  <c:v>Paraguay</c:v>
                </c:pt>
                <c:pt idx="1">
                  <c:v>Colombia</c:v>
                </c:pt>
                <c:pt idx="2">
                  <c:v>Ecuador</c:v>
                </c:pt>
                <c:pt idx="3">
                  <c:v>Cuba</c:v>
                </c:pt>
                <c:pt idx="4">
                  <c:v>Bolivia</c:v>
                </c:pt>
                <c:pt idx="5">
                  <c:v>Uruguay</c:v>
                </c:pt>
                <c:pt idx="6">
                  <c:v>Venezuela</c:v>
                </c:pt>
                <c:pt idx="7">
                  <c:v>Brasil</c:v>
                </c:pt>
                <c:pt idx="8">
                  <c:v>Chile</c:v>
                </c:pt>
                <c:pt idx="9">
                  <c:v>Perú</c:v>
                </c:pt>
                <c:pt idx="10">
                  <c:v>Argentina</c:v>
                </c:pt>
                <c:pt idx="11">
                  <c:v>Costa Rica</c:v>
                </c:pt>
                <c:pt idx="12">
                  <c:v>México</c:v>
                </c:pt>
              </c:strCache>
            </c:strRef>
          </c:cat>
          <c:val>
            <c:numRef>
              <c:f>PIB!$C$7:$C$19</c:f>
              <c:numCache>
                <c:formatCode>0.0%</c:formatCode>
                <c:ptCount val="13"/>
                <c:pt idx="0">
                  <c:v>5.0999999999999997E-2</c:v>
                </c:pt>
                <c:pt idx="1">
                  <c:v>6.0999999999999999E-2</c:v>
                </c:pt>
                <c:pt idx="2">
                  <c:v>5.0999999999999997E-2</c:v>
                </c:pt>
                <c:pt idx="3">
                  <c:v>0.10100000000000001</c:v>
                </c:pt>
                <c:pt idx="4">
                  <c:v>7.0000000000000007E-2</c:v>
                </c:pt>
                <c:pt idx="5">
                  <c:v>8.5999999999999993E-2</c:v>
                </c:pt>
                <c:pt idx="6">
                  <c:v>8.5000000000000006E-2</c:v>
                </c:pt>
                <c:pt idx="7">
                  <c:v>0.09</c:v>
                </c:pt>
                <c:pt idx="8">
                  <c:v>0.10199999999999999</c:v>
                </c:pt>
                <c:pt idx="9">
                  <c:v>0.10100000000000001</c:v>
                </c:pt>
                <c:pt idx="10">
                  <c:v>0.107</c:v>
                </c:pt>
                <c:pt idx="11">
                  <c:v>0.126</c:v>
                </c:pt>
                <c:pt idx="12">
                  <c:v>0.151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axId val="219689720"/>
        <c:axId val="219688544"/>
      </c:barChart>
      <c:catAx>
        <c:axId val="219689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9688544"/>
        <c:crosses val="autoZero"/>
        <c:auto val="1"/>
        <c:lblAlgn val="ctr"/>
        <c:lblOffset val="100"/>
        <c:noMultiLvlLbl val="0"/>
      </c:catAx>
      <c:valAx>
        <c:axId val="219688544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9689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664245829853174"/>
          <c:y val="4.9499835549024498E-2"/>
          <c:w val="0.30530709739107992"/>
          <c:h val="6.1872545685400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942112077598783E-2"/>
          <c:y val="9.1805737969388998E-2"/>
          <c:w val="0.91681047740994015"/>
          <c:h val="0.703801887620312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PIB!$B$6</c:f>
              <c:strCache>
                <c:ptCount val="1"/>
                <c:pt idx="0">
                  <c:v>PIB Directo (%)</c:v>
                </c:pt>
              </c:strCache>
            </c:strRef>
          </c:tx>
          <c:spPr>
            <a:solidFill>
              <a:srgbClr val="A234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PIB!$A$53:$A$65</c:f>
              <c:strCache>
                <c:ptCount val="13"/>
                <c:pt idx="0">
                  <c:v>Federación Rusa</c:v>
                </c:pt>
                <c:pt idx="1">
                  <c:v>Finlandia</c:v>
                </c:pt>
                <c:pt idx="2">
                  <c:v>Suiza</c:v>
                </c:pt>
                <c:pt idx="3">
                  <c:v>Suecia</c:v>
                </c:pt>
                <c:pt idx="4">
                  <c:v>Chile</c:v>
                </c:pt>
                <c:pt idx="5">
                  <c:v>Francia</c:v>
                </c:pt>
                <c:pt idx="6">
                  <c:v>Reino Unido</c:v>
                </c:pt>
                <c:pt idx="7">
                  <c:v>Alemania</c:v>
                </c:pt>
                <c:pt idx="8">
                  <c:v>Italia</c:v>
                </c:pt>
                <c:pt idx="9">
                  <c:v>Austria</c:v>
                </c:pt>
                <c:pt idx="10">
                  <c:v>España</c:v>
                </c:pt>
                <c:pt idx="11">
                  <c:v>Portugal</c:v>
                </c:pt>
                <c:pt idx="12">
                  <c:v>Grecia</c:v>
                </c:pt>
              </c:strCache>
            </c:strRef>
          </c:cat>
          <c:val>
            <c:numRef>
              <c:f>PIB!$B$53:$B$65</c:f>
              <c:numCache>
                <c:formatCode>0.0%</c:formatCode>
                <c:ptCount val="13"/>
                <c:pt idx="0">
                  <c:v>1.4999999999999999E-2</c:v>
                </c:pt>
                <c:pt idx="1">
                  <c:v>2.1000000000000001E-2</c:v>
                </c:pt>
                <c:pt idx="2">
                  <c:v>2.1000000000000001E-2</c:v>
                </c:pt>
                <c:pt idx="3">
                  <c:v>2.5000000000000001E-2</c:v>
                </c:pt>
                <c:pt idx="4">
                  <c:v>3.4000000000000002E-2</c:v>
                </c:pt>
                <c:pt idx="5">
                  <c:v>3.6999999999999998E-2</c:v>
                </c:pt>
                <c:pt idx="6">
                  <c:v>3.6999999999999998E-2</c:v>
                </c:pt>
                <c:pt idx="7">
                  <c:v>3.9E-2</c:v>
                </c:pt>
                <c:pt idx="8">
                  <c:v>4.2000000000000003E-2</c:v>
                </c:pt>
                <c:pt idx="9">
                  <c:v>5.5E-2</c:v>
                </c:pt>
                <c:pt idx="10">
                  <c:v>5.8000000000000003E-2</c:v>
                </c:pt>
                <c:pt idx="11">
                  <c:v>6.4000000000000001E-2</c:v>
                </c:pt>
                <c:pt idx="12">
                  <c:v>7.5999999999999998E-2</c:v>
                </c:pt>
              </c:numCache>
            </c:numRef>
          </c:val>
        </c:ser>
        <c:ser>
          <c:idx val="1"/>
          <c:order val="1"/>
          <c:tx>
            <c:strRef>
              <c:f>PIB!$C$6</c:f>
              <c:strCache>
                <c:ptCount val="1"/>
                <c:pt idx="0">
                  <c:v>PIB Total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PIB!$A$53:$A$65</c:f>
              <c:strCache>
                <c:ptCount val="13"/>
                <c:pt idx="0">
                  <c:v>Federación Rusa</c:v>
                </c:pt>
                <c:pt idx="1">
                  <c:v>Finlandia</c:v>
                </c:pt>
                <c:pt idx="2">
                  <c:v>Suiza</c:v>
                </c:pt>
                <c:pt idx="3">
                  <c:v>Suecia</c:v>
                </c:pt>
                <c:pt idx="4">
                  <c:v>Chile</c:v>
                </c:pt>
                <c:pt idx="5">
                  <c:v>Francia</c:v>
                </c:pt>
                <c:pt idx="6">
                  <c:v>Reino Unido</c:v>
                </c:pt>
                <c:pt idx="7">
                  <c:v>Alemania</c:v>
                </c:pt>
                <c:pt idx="8">
                  <c:v>Italia</c:v>
                </c:pt>
                <c:pt idx="9">
                  <c:v>Austria</c:v>
                </c:pt>
                <c:pt idx="10">
                  <c:v>España</c:v>
                </c:pt>
                <c:pt idx="11">
                  <c:v>Portugal</c:v>
                </c:pt>
                <c:pt idx="12">
                  <c:v>Grecia</c:v>
                </c:pt>
              </c:strCache>
            </c:strRef>
          </c:cat>
          <c:val>
            <c:numRef>
              <c:f>PIB!$C$53:$C$65</c:f>
              <c:numCache>
                <c:formatCode>0.0%</c:formatCode>
                <c:ptCount val="13"/>
                <c:pt idx="0">
                  <c:v>5.7000000000000002E-2</c:v>
                </c:pt>
                <c:pt idx="1">
                  <c:v>6.3E-2</c:v>
                </c:pt>
                <c:pt idx="2">
                  <c:v>7.5999999999999998E-2</c:v>
                </c:pt>
                <c:pt idx="3">
                  <c:v>9.6000000000000002E-2</c:v>
                </c:pt>
                <c:pt idx="4">
                  <c:v>0.10199999999999999</c:v>
                </c:pt>
                <c:pt idx="5">
                  <c:v>9.0999999999999998E-2</c:v>
                </c:pt>
                <c:pt idx="6">
                  <c:v>0.112</c:v>
                </c:pt>
                <c:pt idx="7">
                  <c:v>8.8999999999999996E-2</c:v>
                </c:pt>
                <c:pt idx="8">
                  <c:v>0.10199999999999999</c:v>
                </c:pt>
                <c:pt idx="9">
                  <c:v>0.152</c:v>
                </c:pt>
                <c:pt idx="10">
                  <c:v>0.16</c:v>
                </c:pt>
                <c:pt idx="11">
                  <c:v>0.16400000000000001</c:v>
                </c:pt>
                <c:pt idx="12">
                  <c:v>0.185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axId val="461529288"/>
        <c:axId val="461527328"/>
      </c:barChart>
      <c:catAx>
        <c:axId val="461529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61527328"/>
        <c:crosses val="autoZero"/>
        <c:auto val="1"/>
        <c:lblAlgn val="ctr"/>
        <c:lblOffset val="100"/>
        <c:noMultiLvlLbl val="0"/>
      </c:catAx>
      <c:valAx>
        <c:axId val="461527328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61529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995273225760534"/>
          <c:y val="6.0937755467448639E-2"/>
          <c:w val="0.38544769049457167"/>
          <c:h val="6.1872545685400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53721075560318E-2"/>
          <c:y val="7.094062580971465E-2"/>
          <c:w val="0.93124855635196191"/>
          <c:h val="0.77574191166289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PIB!$B$6</c:f>
              <c:strCache>
                <c:ptCount val="1"/>
                <c:pt idx="0">
                  <c:v>PIB Directo (%)</c:v>
                </c:pt>
              </c:strCache>
            </c:strRef>
          </c:tx>
          <c:spPr>
            <a:solidFill>
              <a:srgbClr val="A234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PIB!$A$68:$A$75</c:f>
              <c:strCache>
                <c:ptCount val="8"/>
                <c:pt idx="0">
                  <c:v>Canadá</c:v>
                </c:pt>
                <c:pt idx="1">
                  <c:v>China</c:v>
                </c:pt>
                <c:pt idx="2">
                  <c:v>Japón</c:v>
                </c:pt>
                <c:pt idx="3">
                  <c:v>Estados Unidos</c:v>
                </c:pt>
                <c:pt idx="4">
                  <c:v>Australia</c:v>
                </c:pt>
                <c:pt idx="5">
                  <c:v>Chile</c:v>
                </c:pt>
                <c:pt idx="6">
                  <c:v>Nueva Zelanda</c:v>
                </c:pt>
                <c:pt idx="7">
                  <c:v>Tailandia</c:v>
                </c:pt>
              </c:strCache>
            </c:strRef>
          </c:cat>
          <c:val>
            <c:numRef>
              <c:f>PIB!$B$68:$B$75</c:f>
              <c:numCache>
                <c:formatCode>0.0%</c:formatCode>
                <c:ptCount val="8"/>
                <c:pt idx="0">
                  <c:v>1.7999999999999999E-2</c:v>
                </c:pt>
                <c:pt idx="1">
                  <c:v>2.1000000000000001E-2</c:v>
                </c:pt>
                <c:pt idx="2">
                  <c:v>2.5999999999999999E-2</c:v>
                </c:pt>
                <c:pt idx="3">
                  <c:v>2.7E-2</c:v>
                </c:pt>
                <c:pt idx="4">
                  <c:v>2.8000000000000001E-2</c:v>
                </c:pt>
                <c:pt idx="5">
                  <c:v>3.4000000000000002E-2</c:v>
                </c:pt>
                <c:pt idx="6">
                  <c:v>5.0999999999999997E-2</c:v>
                </c:pt>
                <c:pt idx="7">
                  <c:v>9.2999999999999999E-2</c:v>
                </c:pt>
              </c:numCache>
            </c:numRef>
          </c:val>
        </c:ser>
        <c:ser>
          <c:idx val="1"/>
          <c:order val="1"/>
          <c:tx>
            <c:strRef>
              <c:f>PIB!$C$6</c:f>
              <c:strCache>
                <c:ptCount val="1"/>
                <c:pt idx="0">
                  <c:v>PIB Total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PIB!$A$68:$A$75</c:f>
              <c:strCache>
                <c:ptCount val="8"/>
                <c:pt idx="0">
                  <c:v>Canadá</c:v>
                </c:pt>
                <c:pt idx="1">
                  <c:v>China</c:v>
                </c:pt>
                <c:pt idx="2">
                  <c:v>Japón</c:v>
                </c:pt>
                <c:pt idx="3">
                  <c:v>Estados Unidos</c:v>
                </c:pt>
                <c:pt idx="4">
                  <c:v>Australia</c:v>
                </c:pt>
                <c:pt idx="5">
                  <c:v>Chile</c:v>
                </c:pt>
                <c:pt idx="6">
                  <c:v>Nueva Zelanda</c:v>
                </c:pt>
                <c:pt idx="7">
                  <c:v>Tailandia</c:v>
                </c:pt>
              </c:strCache>
            </c:strRef>
          </c:cat>
          <c:val>
            <c:numRef>
              <c:f>PIB!$C$68:$C$75</c:f>
              <c:numCache>
                <c:formatCode>0.0%</c:formatCode>
                <c:ptCount val="8"/>
                <c:pt idx="0">
                  <c:v>6.4000000000000001E-2</c:v>
                </c:pt>
                <c:pt idx="1">
                  <c:v>7.9000000000000001E-2</c:v>
                </c:pt>
                <c:pt idx="2">
                  <c:v>7.9000000000000001E-2</c:v>
                </c:pt>
                <c:pt idx="3">
                  <c:v>8.2000000000000003E-2</c:v>
                </c:pt>
                <c:pt idx="4">
                  <c:v>0.108</c:v>
                </c:pt>
                <c:pt idx="5">
                  <c:v>0.10199999999999999</c:v>
                </c:pt>
                <c:pt idx="6">
                  <c:v>0.17399999999999999</c:v>
                </c:pt>
                <c:pt idx="7">
                  <c:v>0.20799999999999999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axId val="420543896"/>
        <c:axId val="420543504"/>
      </c:barChart>
      <c:catAx>
        <c:axId val="42054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20543504"/>
        <c:crosses val="autoZero"/>
        <c:auto val="1"/>
        <c:lblAlgn val="ctr"/>
        <c:lblOffset val="100"/>
        <c:noMultiLvlLbl val="0"/>
      </c:catAx>
      <c:valAx>
        <c:axId val="420543504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2054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038163339486928"/>
          <c:y val="5.0862096535891146E-2"/>
          <c:w val="0.30530709739107992"/>
          <c:h val="6.1872545685400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663043107149432E-2"/>
          <c:y val="7.9929326132853487E-2"/>
          <c:w val="0.91900702052187033"/>
          <c:h val="0.720173737026704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PIB!$B$6</c:f>
              <c:strCache>
                <c:ptCount val="1"/>
                <c:pt idx="0">
                  <c:v>PIB Directo (%)</c:v>
                </c:pt>
              </c:strCache>
            </c:strRef>
          </c:tx>
          <c:spPr>
            <a:solidFill>
              <a:srgbClr val="A234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PIB!$A$21:$A$28</c:f>
              <c:strCache>
                <c:ptCount val="8"/>
                <c:pt idx="0">
                  <c:v>APEC</c:v>
                </c:pt>
                <c:pt idx="1">
                  <c:v>Mundo</c:v>
                </c:pt>
                <c:pt idx="2">
                  <c:v>Americas</c:v>
                </c:pt>
                <c:pt idx="3">
                  <c:v>OECD</c:v>
                </c:pt>
                <c:pt idx="4">
                  <c:v>América Latina</c:v>
                </c:pt>
                <c:pt idx="5">
                  <c:v>Chile</c:v>
                </c:pt>
                <c:pt idx="6">
                  <c:v>Europa</c:v>
                </c:pt>
                <c:pt idx="7">
                  <c:v>Alianza del Pacífico</c:v>
                </c:pt>
              </c:strCache>
            </c:strRef>
          </c:cat>
          <c:val>
            <c:numRef>
              <c:f>PIB!$B$21:$B$28</c:f>
              <c:numCache>
                <c:formatCode>0.0%</c:formatCode>
                <c:ptCount val="8"/>
                <c:pt idx="0">
                  <c:v>2.7E-2</c:v>
                </c:pt>
                <c:pt idx="1">
                  <c:v>0.03</c:v>
                </c:pt>
                <c:pt idx="2">
                  <c:v>0.03</c:v>
                </c:pt>
                <c:pt idx="3">
                  <c:v>3.2000000000000001E-2</c:v>
                </c:pt>
                <c:pt idx="4">
                  <c:v>3.3000000000000002E-2</c:v>
                </c:pt>
                <c:pt idx="5">
                  <c:v>3.4000000000000002E-2</c:v>
                </c:pt>
                <c:pt idx="6">
                  <c:v>3.5000000000000003E-2</c:v>
                </c:pt>
                <c:pt idx="7">
                  <c:v>5.3999999999999999E-2</c:v>
                </c:pt>
              </c:numCache>
            </c:numRef>
          </c:val>
        </c:ser>
        <c:ser>
          <c:idx val="1"/>
          <c:order val="1"/>
          <c:tx>
            <c:strRef>
              <c:f>PIB!$C$6</c:f>
              <c:strCache>
                <c:ptCount val="1"/>
                <c:pt idx="0">
                  <c:v>PIB Total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PIB!$A$21:$A$28</c:f>
              <c:strCache>
                <c:ptCount val="8"/>
                <c:pt idx="0">
                  <c:v>APEC</c:v>
                </c:pt>
                <c:pt idx="1">
                  <c:v>Mundo</c:v>
                </c:pt>
                <c:pt idx="2">
                  <c:v>Americas</c:v>
                </c:pt>
                <c:pt idx="3">
                  <c:v>OECD</c:v>
                </c:pt>
                <c:pt idx="4">
                  <c:v>América Latina</c:v>
                </c:pt>
                <c:pt idx="5">
                  <c:v>Chile</c:v>
                </c:pt>
                <c:pt idx="6">
                  <c:v>Europa</c:v>
                </c:pt>
                <c:pt idx="7">
                  <c:v>Alianza del Pacífico</c:v>
                </c:pt>
              </c:strCache>
            </c:strRef>
          </c:cat>
          <c:val>
            <c:numRef>
              <c:f>PIB!$C$21:$C$28</c:f>
              <c:numCache>
                <c:formatCode>0.0%</c:formatCode>
                <c:ptCount val="8"/>
                <c:pt idx="0">
                  <c:v>8.4000000000000005E-2</c:v>
                </c:pt>
                <c:pt idx="1">
                  <c:v>9.8000000000000004E-2</c:v>
                </c:pt>
                <c:pt idx="2">
                  <c:v>8.5999999999999993E-2</c:v>
                </c:pt>
                <c:pt idx="3">
                  <c:v>0.09</c:v>
                </c:pt>
                <c:pt idx="4">
                  <c:v>0.09</c:v>
                </c:pt>
                <c:pt idx="5">
                  <c:v>0.10199999999999999</c:v>
                </c:pt>
                <c:pt idx="6">
                  <c:v>9.6000000000000002E-2</c:v>
                </c:pt>
                <c:pt idx="7">
                  <c:v>0.125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axId val="177021520"/>
        <c:axId val="177021128"/>
      </c:barChart>
      <c:catAx>
        <c:axId val="17702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7021128"/>
        <c:crosses val="autoZero"/>
        <c:auto val="1"/>
        <c:lblAlgn val="ctr"/>
        <c:lblOffset val="100"/>
        <c:noMultiLvlLbl val="0"/>
      </c:catAx>
      <c:valAx>
        <c:axId val="177021128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702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252101130859573"/>
          <c:y val="5.8000711665173808E-2"/>
          <c:w val="0.30530709739107992"/>
          <c:h val="6.1872545685400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901470071585441E-2"/>
          <c:y val="6.5963716643555062E-2"/>
          <c:w val="0.95109852992841459"/>
          <c:h val="0.72964392499782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Empleo!$B$5</c:f>
              <c:strCache>
                <c:ptCount val="1"/>
                <c:pt idx="0">
                  <c:v>Empleo Directo (%)</c:v>
                </c:pt>
              </c:strCache>
            </c:strRef>
          </c:tx>
          <c:spPr>
            <a:solidFill>
              <a:srgbClr val="A234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Empleo!$A$6:$A$18</c:f>
              <c:strCache>
                <c:ptCount val="13"/>
                <c:pt idx="0">
                  <c:v>Paraguay</c:v>
                </c:pt>
                <c:pt idx="1">
                  <c:v>Ecuador</c:v>
                </c:pt>
                <c:pt idx="2">
                  <c:v>Cuba</c:v>
                </c:pt>
                <c:pt idx="3">
                  <c:v>Bolivia</c:v>
                </c:pt>
                <c:pt idx="4">
                  <c:v>Perú</c:v>
                </c:pt>
                <c:pt idx="5">
                  <c:v>Colombia</c:v>
                </c:pt>
                <c:pt idx="6">
                  <c:v>Venezuela</c:v>
                </c:pt>
                <c:pt idx="7">
                  <c:v>Uruguay</c:v>
                </c:pt>
                <c:pt idx="8">
                  <c:v>Brasil</c:v>
                </c:pt>
                <c:pt idx="9">
                  <c:v>Chile</c:v>
                </c:pt>
                <c:pt idx="10">
                  <c:v>Argentina</c:v>
                </c:pt>
                <c:pt idx="11">
                  <c:v>Costa Rica</c:v>
                </c:pt>
                <c:pt idx="12">
                  <c:v>México</c:v>
                </c:pt>
              </c:strCache>
            </c:strRef>
          </c:cat>
          <c:val>
            <c:numRef>
              <c:f>Empleo!$B$6:$B$18</c:f>
              <c:numCache>
                <c:formatCode>0.0%</c:formatCode>
                <c:ptCount val="13"/>
                <c:pt idx="0">
                  <c:v>1.4E-2</c:v>
                </c:pt>
                <c:pt idx="1">
                  <c:v>1.9E-2</c:v>
                </c:pt>
                <c:pt idx="2">
                  <c:v>2.3E-2</c:v>
                </c:pt>
                <c:pt idx="3">
                  <c:v>2.4E-2</c:v>
                </c:pt>
                <c:pt idx="4">
                  <c:v>2.5000000000000001E-2</c:v>
                </c:pt>
                <c:pt idx="5">
                  <c:v>2.5000000000000001E-2</c:v>
                </c:pt>
                <c:pt idx="6">
                  <c:v>2.5999999999999999E-2</c:v>
                </c:pt>
                <c:pt idx="7">
                  <c:v>2.8000000000000001E-2</c:v>
                </c:pt>
                <c:pt idx="8">
                  <c:v>2.9000000000000001E-2</c:v>
                </c:pt>
                <c:pt idx="9">
                  <c:v>3.4000000000000002E-2</c:v>
                </c:pt>
                <c:pt idx="10">
                  <c:v>3.6999999999999998E-2</c:v>
                </c:pt>
                <c:pt idx="11">
                  <c:v>4.9000000000000002E-2</c:v>
                </c:pt>
                <c:pt idx="12">
                  <c:v>7.4999999999999997E-2</c:v>
                </c:pt>
              </c:numCache>
            </c:numRef>
          </c:val>
        </c:ser>
        <c:ser>
          <c:idx val="1"/>
          <c:order val="1"/>
          <c:tx>
            <c:strRef>
              <c:f>Empleo!$C$5</c:f>
              <c:strCache>
                <c:ptCount val="1"/>
                <c:pt idx="0">
                  <c:v>Empleo Total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Empleo!$A$6:$A$18</c:f>
              <c:strCache>
                <c:ptCount val="13"/>
                <c:pt idx="0">
                  <c:v>Paraguay</c:v>
                </c:pt>
                <c:pt idx="1">
                  <c:v>Ecuador</c:v>
                </c:pt>
                <c:pt idx="2">
                  <c:v>Cuba</c:v>
                </c:pt>
                <c:pt idx="3">
                  <c:v>Bolivia</c:v>
                </c:pt>
                <c:pt idx="4">
                  <c:v>Perú</c:v>
                </c:pt>
                <c:pt idx="5">
                  <c:v>Colombia</c:v>
                </c:pt>
                <c:pt idx="6">
                  <c:v>Venezuela</c:v>
                </c:pt>
                <c:pt idx="7">
                  <c:v>Uruguay</c:v>
                </c:pt>
                <c:pt idx="8">
                  <c:v>Brasil</c:v>
                </c:pt>
                <c:pt idx="9">
                  <c:v>Chile</c:v>
                </c:pt>
                <c:pt idx="10">
                  <c:v>Argentina</c:v>
                </c:pt>
                <c:pt idx="11">
                  <c:v>Costa Rica</c:v>
                </c:pt>
                <c:pt idx="12">
                  <c:v>México</c:v>
                </c:pt>
              </c:strCache>
            </c:strRef>
          </c:cat>
          <c:val>
            <c:numRef>
              <c:f>Empleo!$C$6:$C$18</c:f>
              <c:numCache>
                <c:formatCode>0.0%</c:formatCode>
                <c:ptCount val="13"/>
                <c:pt idx="0">
                  <c:v>4.1000000000000002E-2</c:v>
                </c:pt>
                <c:pt idx="1">
                  <c:v>4.7E-2</c:v>
                </c:pt>
                <c:pt idx="2">
                  <c:v>9.2999999999999999E-2</c:v>
                </c:pt>
                <c:pt idx="3">
                  <c:v>6.2E-2</c:v>
                </c:pt>
                <c:pt idx="4">
                  <c:v>8.2000000000000003E-2</c:v>
                </c:pt>
                <c:pt idx="5">
                  <c:v>6.3E-2</c:v>
                </c:pt>
                <c:pt idx="6">
                  <c:v>7.2999999999999995E-2</c:v>
                </c:pt>
                <c:pt idx="7">
                  <c:v>8.2000000000000003E-2</c:v>
                </c:pt>
                <c:pt idx="8">
                  <c:v>0.08</c:v>
                </c:pt>
                <c:pt idx="9">
                  <c:v>9.8000000000000004E-2</c:v>
                </c:pt>
                <c:pt idx="10">
                  <c:v>0.10100000000000001</c:v>
                </c:pt>
                <c:pt idx="11">
                  <c:v>0.122</c:v>
                </c:pt>
                <c:pt idx="12">
                  <c:v>0.159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axId val="463238168"/>
        <c:axId val="463240912"/>
      </c:barChart>
      <c:catAx>
        <c:axId val="463238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63240912"/>
        <c:crosses val="autoZero"/>
        <c:auto val="1"/>
        <c:lblAlgn val="ctr"/>
        <c:lblOffset val="100"/>
        <c:noMultiLvlLbl val="0"/>
      </c:catAx>
      <c:valAx>
        <c:axId val="463240912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63238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788511139327116"/>
          <c:y val="3.3336906141582946E-2"/>
          <c:w val="0.42026338343404457"/>
          <c:h val="6.1872545685400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952592059543931E-2"/>
          <c:y val="6.7384769911557063E-2"/>
          <c:w val="0.92455265182537905"/>
          <c:h val="0.7282228961345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Empleo!$B$5</c:f>
              <c:strCache>
                <c:ptCount val="1"/>
                <c:pt idx="0">
                  <c:v>Empleo Directo (%)</c:v>
                </c:pt>
              </c:strCache>
            </c:strRef>
          </c:tx>
          <c:spPr>
            <a:solidFill>
              <a:srgbClr val="A234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Empleo!$A$51:$A$63</c:f>
              <c:strCache>
                <c:ptCount val="13"/>
                <c:pt idx="0">
                  <c:v>Federación Rusa</c:v>
                </c:pt>
                <c:pt idx="1">
                  <c:v>Finlandia</c:v>
                </c:pt>
                <c:pt idx="2">
                  <c:v>Suiza</c:v>
                </c:pt>
                <c:pt idx="3">
                  <c:v>Chile</c:v>
                </c:pt>
                <c:pt idx="4">
                  <c:v>Suecia</c:v>
                </c:pt>
                <c:pt idx="5">
                  <c:v>Francia</c:v>
                </c:pt>
                <c:pt idx="6">
                  <c:v>Italia</c:v>
                </c:pt>
                <c:pt idx="7">
                  <c:v>España</c:v>
                </c:pt>
                <c:pt idx="8">
                  <c:v>Reino Unido</c:v>
                </c:pt>
                <c:pt idx="9">
                  <c:v>Austria</c:v>
                </c:pt>
                <c:pt idx="10">
                  <c:v>Alemania</c:v>
                </c:pt>
                <c:pt idx="11">
                  <c:v>Portugal</c:v>
                </c:pt>
                <c:pt idx="12">
                  <c:v>Grecia</c:v>
                </c:pt>
              </c:strCache>
            </c:strRef>
          </c:cat>
          <c:val>
            <c:numRef>
              <c:f>Empleo!$B$51:$B$63</c:f>
              <c:numCache>
                <c:formatCode>0.0%</c:formatCode>
                <c:ptCount val="13"/>
                <c:pt idx="0">
                  <c:v>1.4E-2</c:v>
                </c:pt>
                <c:pt idx="1">
                  <c:v>2.1000000000000001E-2</c:v>
                </c:pt>
                <c:pt idx="2">
                  <c:v>2.8000000000000001E-2</c:v>
                </c:pt>
                <c:pt idx="3">
                  <c:v>3.4000000000000002E-2</c:v>
                </c:pt>
                <c:pt idx="4">
                  <c:v>3.6999999999999998E-2</c:v>
                </c:pt>
                <c:pt idx="5">
                  <c:v>4.2000000000000003E-2</c:v>
                </c:pt>
                <c:pt idx="6">
                  <c:v>0.05</c:v>
                </c:pt>
                <c:pt idx="7">
                  <c:v>5.1999999999999998E-2</c:v>
                </c:pt>
                <c:pt idx="8">
                  <c:v>5.2999999999999999E-2</c:v>
                </c:pt>
                <c:pt idx="9">
                  <c:v>6.0999999999999999E-2</c:v>
                </c:pt>
                <c:pt idx="10">
                  <c:v>7.0000000000000007E-2</c:v>
                </c:pt>
                <c:pt idx="11">
                  <c:v>7.9000000000000001E-2</c:v>
                </c:pt>
                <c:pt idx="12">
                  <c:v>0.113</c:v>
                </c:pt>
              </c:numCache>
            </c:numRef>
          </c:val>
        </c:ser>
        <c:ser>
          <c:idx val="1"/>
          <c:order val="1"/>
          <c:tx>
            <c:strRef>
              <c:f>Empleo!$C$5</c:f>
              <c:strCache>
                <c:ptCount val="1"/>
                <c:pt idx="0">
                  <c:v>Empleo Total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Empleo!$A$51:$A$63</c:f>
              <c:strCache>
                <c:ptCount val="13"/>
                <c:pt idx="0">
                  <c:v>Federación Rusa</c:v>
                </c:pt>
                <c:pt idx="1">
                  <c:v>Finlandia</c:v>
                </c:pt>
                <c:pt idx="2">
                  <c:v>Suiza</c:v>
                </c:pt>
                <c:pt idx="3">
                  <c:v>Chile</c:v>
                </c:pt>
                <c:pt idx="4">
                  <c:v>Suecia</c:v>
                </c:pt>
                <c:pt idx="5">
                  <c:v>Francia</c:v>
                </c:pt>
                <c:pt idx="6">
                  <c:v>Italia</c:v>
                </c:pt>
                <c:pt idx="7">
                  <c:v>España</c:v>
                </c:pt>
                <c:pt idx="8">
                  <c:v>Reino Unido</c:v>
                </c:pt>
                <c:pt idx="9">
                  <c:v>Austria</c:v>
                </c:pt>
                <c:pt idx="10">
                  <c:v>Alemania</c:v>
                </c:pt>
                <c:pt idx="11">
                  <c:v>Portugal</c:v>
                </c:pt>
                <c:pt idx="12">
                  <c:v>Grecia</c:v>
                </c:pt>
              </c:strCache>
            </c:strRef>
          </c:cat>
          <c:val>
            <c:numRef>
              <c:f>Empleo!$C$51:$C$63</c:f>
              <c:numCache>
                <c:formatCode>0.0%</c:formatCode>
                <c:ptCount val="13"/>
                <c:pt idx="0">
                  <c:v>5.1999999999999998E-2</c:v>
                </c:pt>
                <c:pt idx="1">
                  <c:v>6.7000000000000004E-2</c:v>
                </c:pt>
                <c:pt idx="2">
                  <c:v>9.9000000000000005E-2</c:v>
                </c:pt>
                <c:pt idx="3">
                  <c:v>9.8000000000000004E-2</c:v>
                </c:pt>
                <c:pt idx="4">
                  <c:v>0.112</c:v>
                </c:pt>
                <c:pt idx="5">
                  <c:v>0.10100000000000001</c:v>
                </c:pt>
                <c:pt idx="6">
                  <c:v>0.11600000000000001</c:v>
                </c:pt>
                <c:pt idx="7">
                  <c:v>0.16200000000000001</c:v>
                </c:pt>
                <c:pt idx="8">
                  <c:v>0.127</c:v>
                </c:pt>
                <c:pt idx="9">
                  <c:v>0.16400000000000001</c:v>
                </c:pt>
                <c:pt idx="10">
                  <c:v>0.122</c:v>
                </c:pt>
                <c:pt idx="11">
                  <c:v>0.193</c:v>
                </c:pt>
                <c:pt idx="12">
                  <c:v>0.23100000000000001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axId val="463245616"/>
        <c:axId val="463243656"/>
      </c:barChart>
      <c:catAx>
        <c:axId val="46324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63243656"/>
        <c:crosses val="autoZero"/>
        <c:auto val="1"/>
        <c:lblAlgn val="ctr"/>
        <c:lblOffset val="100"/>
        <c:noMultiLvlLbl val="0"/>
      </c:catAx>
      <c:valAx>
        <c:axId val="46324365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6324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071627752975884"/>
          <c:y val="5.5377592728208531E-2"/>
          <c:w val="0.40231939430583319"/>
          <c:h val="6.1872545685400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C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576460784829812E-2"/>
          <c:y val="0.10933959290866128"/>
          <c:w val="0.91900702052187033"/>
          <c:h val="0.686268120129703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Empleo!$B$5</c:f>
              <c:strCache>
                <c:ptCount val="1"/>
                <c:pt idx="0">
                  <c:v>Empleo Directo (%)</c:v>
                </c:pt>
              </c:strCache>
            </c:strRef>
          </c:tx>
          <c:spPr>
            <a:solidFill>
              <a:srgbClr val="A234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Empleo!$A$66:$A$73</c:f>
              <c:strCache>
                <c:ptCount val="8"/>
                <c:pt idx="0">
                  <c:v>Japón</c:v>
                </c:pt>
                <c:pt idx="1">
                  <c:v>China</c:v>
                </c:pt>
                <c:pt idx="2">
                  <c:v>Chile</c:v>
                </c:pt>
                <c:pt idx="3">
                  <c:v>Canadá</c:v>
                </c:pt>
                <c:pt idx="4">
                  <c:v>Estados Unidos</c:v>
                </c:pt>
                <c:pt idx="5">
                  <c:v>Australia</c:v>
                </c:pt>
                <c:pt idx="6">
                  <c:v>Tailandia</c:v>
                </c:pt>
                <c:pt idx="7">
                  <c:v>Nueva Zelanda</c:v>
                </c:pt>
              </c:strCache>
            </c:strRef>
          </c:cat>
          <c:val>
            <c:numRef>
              <c:f>Empleo!$B$66:$B$73</c:f>
              <c:numCache>
                <c:formatCode>0.0%</c:formatCode>
                <c:ptCount val="8"/>
                <c:pt idx="0">
                  <c:v>1.9E-2</c:v>
                </c:pt>
                <c:pt idx="1">
                  <c:v>2.9000000000000001E-2</c:v>
                </c:pt>
                <c:pt idx="2">
                  <c:v>3.4000000000000002E-2</c:v>
                </c:pt>
                <c:pt idx="3">
                  <c:v>3.6999999999999998E-2</c:v>
                </c:pt>
                <c:pt idx="4">
                  <c:v>3.7999999999999999E-2</c:v>
                </c:pt>
                <c:pt idx="5">
                  <c:v>4.3999999999999997E-2</c:v>
                </c:pt>
                <c:pt idx="6">
                  <c:v>6.3E-2</c:v>
                </c:pt>
                <c:pt idx="7">
                  <c:v>8.7999999999999995E-2</c:v>
                </c:pt>
              </c:numCache>
            </c:numRef>
          </c:val>
        </c:ser>
        <c:ser>
          <c:idx val="1"/>
          <c:order val="1"/>
          <c:tx>
            <c:strRef>
              <c:f>Empleo!$C$5</c:f>
              <c:strCache>
                <c:ptCount val="1"/>
                <c:pt idx="0">
                  <c:v>Empleo Total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Empleo!$A$66:$A$73</c:f>
              <c:strCache>
                <c:ptCount val="8"/>
                <c:pt idx="0">
                  <c:v>Japón</c:v>
                </c:pt>
                <c:pt idx="1">
                  <c:v>China</c:v>
                </c:pt>
                <c:pt idx="2">
                  <c:v>Chile</c:v>
                </c:pt>
                <c:pt idx="3">
                  <c:v>Canadá</c:v>
                </c:pt>
                <c:pt idx="4">
                  <c:v>Estados Unidos</c:v>
                </c:pt>
                <c:pt idx="5">
                  <c:v>Australia</c:v>
                </c:pt>
                <c:pt idx="6">
                  <c:v>Tailandia</c:v>
                </c:pt>
                <c:pt idx="7">
                  <c:v>Nueva Zelanda</c:v>
                </c:pt>
              </c:strCache>
            </c:strRef>
          </c:cat>
          <c:val>
            <c:numRef>
              <c:f>Empleo!$C$66:$C$73</c:f>
              <c:numCache>
                <c:formatCode>0.0%</c:formatCode>
                <c:ptCount val="8"/>
                <c:pt idx="0">
                  <c:v>7.3999999999999996E-2</c:v>
                </c:pt>
                <c:pt idx="1">
                  <c:v>8.4000000000000005E-2</c:v>
                </c:pt>
                <c:pt idx="2">
                  <c:v>9.8000000000000004E-2</c:v>
                </c:pt>
                <c:pt idx="3">
                  <c:v>0.08</c:v>
                </c:pt>
                <c:pt idx="4">
                  <c:v>9.6000000000000002E-2</c:v>
                </c:pt>
                <c:pt idx="5">
                  <c:v>0.126</c:v>
                </c:pt>
                <c:pt idx="6">
                  <c:v>0.154</c:v>
                </c:pt>
                <c:pt idx="7">
                  <c:v>0.22700000000000001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axId val="467354056"/>
        <c:axId val="467354448"/>
      </c:barChart>
      <c:catAx>
        <c:axId val="467354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67354448"/>
        <c:crosses val="autoZero"/>
        <c:auto val="1"/>
        <c:lblAlgn val="ctr"/>
        <c:lblOffset val="100"/>
        <c:noMultiLvlLbl val="0"/>
      </c:catAx>
      <c:valAx>
        <c:axId val="467354448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67354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58551193750064"/>
          <c:y val="4.8429960317878287E-2"/>
          <c:w val="0.40231939430583319"/>
          <c:h val="6.1872545685400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C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75933263264553E-2"/>
          <c:y val="0.15396224726646673"/>
          <c:w val="0.94301437229208085"/>
          <c:h val="0.742220111297389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Empleo!$B$5</c:f>
              <c:strCache>
                <c:ptCount val="1"/>
                <c:pt idx="0">
                  <c:v>Empleo Directo (%)</c:v>
                </c:pt>
              </c:strCache>
            </c:strRef>
          </c:tx>
          <c:spPr>
            <a:solidFill>
              <a:srgbClr val="A234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Empleo!$A$20:$A$27</c:f>
              <c:strCache>
                <c:ptCount val="8"/>
                <c:pt idx="0">
                  <c:v>América Latina</c:v>
                </c:pt>
                <c:pt idx="1">
                  <c:v>APEC</c:v>
                </c:pt>
                <c:pt idx="2">
                  <c:v>Chile</c:v>
                </c:pt>
                <c:pt idx="3">
                  <c:v>Mundo</c:v>
                </c:pt>
                <c:pt idx="4">
                  <c:v>Europa</c:v>
                </c:pt>
                <c:pt idx="5">
                  <c:v>Americas</c:v>
                </c:pt>
                <c:pt idx="6">
                  <c:v>OECD</c:v>
                </c:pt>
                <c:pt idx="7">
                  <c:v>Alianza del Pacífico</c:v>
                </c:pt>
              </c:strCache>
            </c:strRef>
          </c:cat>
          <c:val>
            <c:numRef>
              <c:f>Empleo!$B$20:$B$27</c:f>
              <c:numCache>
                <c:formatCode>0.0%</c:formatCode>
                <c:ptCount val="8"/>
                <c:pt idx="0">
                  <c:v>2.9000000000000001E-2</c:v>
                </c:pt>
                <c:pt idx="1">
                  <c:v>3.2000000000000001E-2</c:v>
                </c:pt>
                <c:pt idx="2">
                  <c:v>3.4000000000000002E-2</c:v>
                </c:pt>
                <c:pt idx="3">
                  <c:v>3.5999999999999997E-2</c:v>
                </c:pt>
                <c:pt idx="4">
                  <c:v>3.5999999999999997E-2</c:v>
                </c:pt>
                <c:pt idx="5">
                  <c:v>3.7999999999999999E-2</c:v>
                </c:pt>
                <c:pt idx="6">
                  <c:v>4.2999999999999997E-2</c:v>
                </c:pt>
                <c:pt idx="7">
                  <c:v>5.1999999999999998E-2</c:v>
                </c:pt>
              </c:numCache>
            </c:numRef>
          </c:val>
        </c:ser>
        <c:ser>
          <c:idx val="1"/>
          <c:order val="1"/>
          <c:tx>
            <c:strRef>
              <c:f>Empleo!$C$5</c:f>
              <c:strCache>
                <c:ptCount val="1"/>
                <c:pt idx="0">
                  <c:v>Empleo Total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Empleo!$A$20:$A$27</c:f>
              <c:strCache>
                <c:ptCount val="8"/>
                <c:pt idx="0">
                  <c:v>América Latina</c:v>
                </c:pt>
                <c:pt idx="1">
                  <c:v>APEC</c:v>
                </c:pt>
                <c:pt idx="2">
                  <c:v>Chile</c:v>
                </c:pt>
                <c:pt idx="3">
                  <c:v>Mundo</c:v>
                </c:pt>
                <c:pt idx="4">
                  <c:v>Europa</c:v>
                </c:pt>
                <c:pt idx="5">
                  <c:v>Americas</c:v>
                </c:pt>
                <c:pt idx="6">
                  <c:v>OECD</c:v>
                </c:pt>
                <c:pt idx="7">
                  <c:v>Alianza del Pacífico</c:v>
                </c:pt>
              </c:strCache>
            </c:strRef>
          </c:cat>
          <c:val>
            <c:numRef>
              <c:f>Empleo!$C$20:$C$27</c:f>
              <c:numCache>
                <c:formatCode>0.0%</c:formatCode>
                <c:ptCount val="8"/>
                <c:pt idx="0">
                  <c:v>0.08</c:v>
                </c:pt>
                <c:pt idx="1">
                  <c:v>0.09</c:v>
                </c:pt>
                <c:pt idx="2">
                  <c:v>9.8000000000000004E-2</c:v>
                </c:pt>
                <c:pt idx="3">
                  <c:v>9.5000000000000001E-2</c:v>
                </c:pt>
                <c:pt idx="4">
                  <c:v>9.0999999999999998E-2</c:v>
                </c:pt>
                <c:pt idx="5">
                  <c:v>9.7000000000000003E-2</c:v>
                </c:pt>
                <c:pt idx="6">
                  <c:v>0.104</c:v>
                </c:pt>
                <c:pt idx="7">
                  <c:v>0.11899999999999999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axId val="423500576"/>
        <c:axId val="423500968"/>
      </c:barChart>
      <c:catAx>
        <c:axId val="42350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23500968"/>
        <c:crosses val="autoZero"/>
        <c:auto val="1"/>
        <c:lblAlgn val="ctr"/>
        <c:lblOffset val="100"/>
        <c:noMultiLvlLbl val="0"/>
      </c:catAx>
      <c:valAx>
        <c:axId val="423500968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2350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949726750648385"/>
          <c:y val="6.5666766713416744E-2"/>
          <c:w val="0.40231939430583319"/>
          <c:h val="6.1872545685400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A2F8B-0825-4BDA-A67E-B31E0233B6E2}" type="datetimeFigureOut">
              <a:rPr lang="es-CL" smtClean="0"/>
              <a:t>24-05-2016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2A264-4479-4F6E-AF92-A323DEC579A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1911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2A264-4479-4F6E-AF92-A323DEC579A7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032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2A264-4479-4F6E-AF92-A323DEC579A7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6593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2A264-4479-4F6E-AF92-A323DEC579A7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7422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2A264-4479-4F6E-AF92-A323DEC579A7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0435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2A264-4479-4F6E-AF92-A323DEC579A7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0236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2A264-4479-4F6E-AF92-A323DEC579A7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2905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2A264-4479-4F6E-AF92-A323DEC579A7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0055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2A264-4479-4F6E-AF92-A323DEC579A7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965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2A264-4479-4F6E-AF92-A323DEC579A7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375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F3C9-32F5-49CC-ADEE-4B590392E771}" type="datetimeFigureOut">
              <a:rPr lang="es-CL" smtClean="0"/>
              <a:t>24-05-2016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78F6-ACBB-402C-A63D-CF00ACD660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098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F3C9-32F5-49CC-ADEE-4B590392E771}" type="datetimeFigureOut">
              <a:rPr lang="es-CL" smtClean="0"/>
              <a:t>24-05-2016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78F6-ACBB-402C-A63D-CF00ACD660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203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F3C9-32F5-49CC-ADEE-4B590392E771}" type="datetimeFigureOut">
              <a:rPr lang="es-CL" smtClean="0"/>
              <a:t>24-05-2016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78F6-ACBB-402C-A63D-CF00ACD660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781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CH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3"/>
          <p:cNvSpPr>
            <a:spLocks noGrp="1"/>
          </p:cNvSpPr>
          <p:nvPr>
            <p:ph type="pic" sz="quarter" idx="17"/>
          </p:nvPr>
        </p:nvSpPr>
        <p:spPr>
          <a:xfrm>
            <a:off x="7070122" y="103980"/>
            <a:ext cx="1974072" cy="2056609"/>
          </a:xfrm>
          <a:prstGeom prst="rect">
            <a:avLst/>
          </a:prstGeom>
        </p:spPr>
        <p:txBody>
          <a:bodyPr vert="horz" anchor="ctr"/>
          <a:lstStyle>
            <a:lvl1pPr algn="ctr">
              <a:defRPr sz="1050"/>
            </a:lvl1pPr>
          </a:lstStyle>
          <a:p>
            <a:endParaRPr lang="es-ES" dirty="0"/>
          </a:p>
        </p:txBody>
      </p:sp>
      <p:sp>
        <p:nvSpPr>
          <p:cNvPr id="22" name="Marcador de posición de imagen 3"/>
          <p:cNvSpPr>
            <a:spLocks noGrp="1"/>
          </p:cNvSpPr>
          <p:nvPr>
            <p:ph type="pic" sz="quarter" idx="27"/>
          </p:nvPr>
        </p:nvSpPr>
        <p:spPr>
          <a:xfrm>
            <a:off x="4996561" y="103980"/>
            <a:ext cx="1974072" cy="2056609"/>
          </a:xfrm>
          <a:prstGeom prst="rect">
            <a:avLst/>
          </a:prstGeom>
        </p:spPr>
        <p:txBody>
          <a:bodyPr vert="horz" anchor="ctr"/>
          <a:lstStyle>
            <a:lvl1pPr algn="ctr">
              <a:defRPr sz="1050"/>
            </a:lvl1pPr>
          </a:lstStyle>
          <a:p>
            <a:endParaRPr lang="es-ES" dirty="0"/>
          </a:p>
        </p:txBody>
      </p:sp>
      <p:sp>
        <p:nvSpPr>
          <p:cNvPr id="23" name="Marcador de posición de imagen 3"/>
          <p:cNvSpPr>
            <a:spLocks noGrp="1"/>
          </p:cNvSpPr>
          <p:nvPr>
            <p:ph type="pic" sz="quarter" idx="28"/>
          </p:nvPr>
        </p:nvSpPr>
        <p:spPr>
          <a:xfrm>
            <a:off x="2193791" y="103980"/>
            <a:ext cx="2703282" cy="2056609"/>
          </a:xfrm>
          <a:prstGeom prst="rect">
            <a:avLst/>
          </a:prstGeom>
        </p:spPr>
        <p:txBody>
          <a:bodyPr vert="horz" anchor="ctr"/>
          <a:lstStyle>
            <a:lvl1pPr algn="ctr">
              <a:defRPr sz="1050"/>
            </a:lvl1pPr>
          </a:lstStyle>
          <a:p>
            <a:endParaRPr lang="es-ES" dirty="0"/>
          </a:p>
        </p:txBody>
      </p:sp>
      <p:sp>
        <p:nvSpPr>
          <p:cNvPr id="24" name="Marcador de posición de imagen 3"/>
          <p:cNvSpPr>
            <a:spLocks noGrp="1"/>
          </p:cNvSpPr>
          <p:nvPr>
            <p:ph type="pic" sz="quarter" idx="29"/>
          </p:nvPr>
        </p:nvSpPr>
        <p:spPr>
          <a:xfrm>
            <a:off x="120231" y="103980"/>
            <a:ext cx="1974072" cy="2056609"/>
          </a:xfrm>
          <a:prstGeom prst="rect">
            <a:avLst/>
          </a:prstGeom>
        </p:spPr>
        <p:txBody>
          <a:bodyPr vert="horz" anchor="ctr"/>
          <a:lstStyle>
            <a:lvl1pPr algn="ctr">
              <a:defRPr sz="1050"/>
            </a:lvl1pPr>
          </a:lstStyle>
          <a:p>
            <a:endParaRPr lang="es-ES" dirty="0"/>
          </a:p>
        </p:txBody>
      </p:sp>
      <p:sp>
        <p:nvSpPr>
          <p:cNvPr id="25" name="Marcador de posición de imagen 3"/>
          <p:cNvSpPr>
            <a:spLocks noGrp="1"/>
          </p:cNvSpPr>
          <p:nvPr>
            <p:ph type="pic" sz="quarter" idx="30"/>
          </p:nvPr>
        </p:nvSpPr>
        <p:spPr>
          <a:xfrm>
            <a:off x="120231" y="3386758"/>
            <a:ext cx="2703282" cy="2046946"/>
          </a:xfrm>
          <a:prstGeom prst="rect">
            <a:avLst/>
          </a:prstGeom>
        </p:spPr>
        <p:txBody>
          <a:bodyPr vert="horz" anchor="ctr"/>
          <a:lstStyle>
            <a:lvl1pPr algn="ctr">
              <a:defRPr sz="1050"/>
            </a:lvl1pPr>
          </a:lstStyle>
          <a:p>
            <a:endParaRPr lang="es-ES" dirty="0"/>
          </a:p>
        </p:txBody>
      </p:sp>
      <p:sp>
        <p:nvSpPr>
          <p:cNvPr id="26" name="Marcador de posición de imagen 3"/>
          <p:cNvSpPr>
            <a:spLocks noGrp="1"/>
          </p:cNvSpPr>
          <p:nvPr>
            <p:ph type="pic" sz="quarter" idx="31"/>
          </p:nvPr>
        </p:nvSpPr>
        <p:spPr>
          <a:xfrm>
            <a:off x="2923001" y="4682010"/>
            <a:ext cx="1974072" cy="2098934"/>
          </a:xfrm>
          <a:prstGeom prst="rect">
            <a:avLst/>
          </a:prstGeom>
        </p:spPr>
        <p:txBody>
          <a:bodyPr vert="horz" anchor="ctr"/>
          <a:lstStyle>
            <a:lvl1pPr algn="ctr">
              <a:defRPr sz="1050"/>
            </a:lvl1pPr>
          </a:lstStyle>
          <a:p>
            <a:endParaRPr lang="es-ES" dirty="0"/>
          </a:p>
        </p:txBody>
      </p:sp>
      <p:sp>
        <p:nvSpPr>
          <p:cNvPr id="27" name="Marcador de posición de imagen 3"/>
          <p:cNvSpPr>
            <a:spLocks noGrp="1"/>
          </p:cNvSpPr>
          <p:nvPr>
            <p:ph type="pic" sz="quarter" idx="32"/>
          </p:nvPr>
        </p:nvSpPr>
        <p:spPr>
          <a:xfrm>
            <a:off x="120231" y="5533193"/>
            <a:ext cx="2703282" cy="1247753"/>
          </a:xfrm>
          <a:prstGeom prst="rect">
            <a:avLst/>
          </a:prstGeom>
        </p:spPr>
        <p:txBody>
          <a:bodyPr vert="horz" anchor="ctr"/>
          <a:lstStyle>
            <a:lvl1pPr algn="ctr">
              <a:defRPr sz="1050"/>
            </a:lvl1pPr>
          </a:lstStyle>
          <a:p>
            <a:endParaRPr lang="es-ES" dirty="0"/>
          </a:p>
        </p:txBody>
      </p:sp>
      <p:sp>
        <p:nvSpPr>
          <p:cNvPr id="28" name="Marcador de posición de imagen 3"/>
          <p:cNvSpPr>
            <a:spLocks noGrp="1"/>
          </p:cNvSpPr>
          <p:nvPr>
            <p:ph type="pic" sz="quarter" idx="33"/>
          </p:nvPr>
        </p:nvSpPr>
        <p:spPr>
          <a:xfrm>
            <a:off x="6340912" y="5087567"/>
            <a:ext cx="2703282" cy="1693379"/>
          </a:xfrm>
          <a:prstGeom prst="rect">
            <a:avLst/>
          </a:prstGeom>
        </p:spPr>
        <p:txBody>
          <a:bodyPr vert="horz" anchor="ctr"/>
          <a:lstStyle>
            <a:lvl1pPr algn="ctr">
              <a:defRPr sz="1050"/>
            </a:lvl1pPr>
          </a:lstStyle>
          <a:p>
            <a:endParaRPr lang="es-ES" dirty="0"/>
          </a:p>
        </p:txBody>
      </p:sp>
      <p:sp>
        <p:nvSpPr>
          <p:cNvPr id="29" name="Marcador de posición de imagen 3"/>
          <p:cNvSpPr>
            <a:spLocks noGrp="1"/>
          </p:cNvSpPr>
          <p:nvPr>
            <p:ph type="pic" sz="quarter" idx="34"/>
          </p:nvPr>
        </p:nvSpPr>
        <p:spPr>
          <a:xfrm>
            <a:off x="6340912" y="3386758"/>
            <a:ext cx="2703282" cy="1596828"/>
          </a:xfrm>
          <a:prstGeom prst="rect">
            <a:avLst/>
          </a:prstGeom>
        </p:spPr>
        <p:txBody>
          <a:bodyPr vert="horz" anchor="ctr"/>
          <a:lstStyle>
            <a:lvl1pPr algn="ctr">
              <a:defRPr sz="1050"/>
            </a:lvl1pPr>
          </a:lstStyle>
          <a:p>
            <a:endParaRPr lang="es-ES" dirty="0"/>
          </a:p>
        </p:txBody>
      </p:sp>
      <p:sp>
        <p:nvSpPr>
          <p:cNvPr id="30" name="Marcador de posición de imagen 3"/>
          <p:cNvSpPr>
            <a:spLocks noGrp="1"/>
          </p:cNvSpPr>
          <p:nvPr>
            <p:ph type="pic" sz="quarter" idx="35"/>
          </p:nvPr>
        </p:nvSpPr>
        <p:spPr>
          <a:xfrm>
            <a:off x="2923002" y="3386759"/>
            <a:ext cx="3318424" cy="1195765"/>
          </a:xfrm>
          <a:prstGeom prst="rect">
            <a:avLst/>
          </a:prstGeom>
        </p:spPr>
        <p:txBody>
          <a:bodyPr vert="horz" anchor="ctr"/>
          <a:lstStyle>
            <a:lvl1pPr algn="ctr">
              <a:defRPr sz="1050"/>
            </a:lvl1pPr>
          </a:lstStyle>
          <a:p>
            <a:endParaRPr lang="es-ES" dirty="0"/>
          </a:p>
        </p:txBody>
      </p:sp>
      <p:sp>
        <p:nvSpPr>
          <p:cNvPr id="31" name="Marcador de posición de imagen 3"/>
          <p:cNvSpPr>
            <a:spLocks noGrp="1"/>
          </p:cNvSpPr>
          <p:nvPr>
            <p:ph type="pic" sz="quarter" idx="36"/>
          </p:nvPr>
        </p:nvSpPr>
        <p:spPr>
          <a:xfrm>
            <a:off x="4996561" y="4682010"/>
            <a:ext cx="1244864" cy="2098934"/>
          </a:xfrm>
          <a:prstGeom prst="rect">
            <a:avLst/>
          </a:prstGeom>
        </p:spPr>
        <p:txBody>
          <a:bodyPr vert="horz" anchor="ctr"/>
          <a:lstStyle>
            <a:lvl1pPr algn="ctr">
              <a:defRPr sz="1050"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794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F3C9-32F5-49CC-ADEE-4B590392E771}" type="datetimeFigureOut">
              <a:rPr lang="es-CL" smtClean="0"/>
              <a:t>24-05-2016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78F6-ACBB-402C-A63D-CF00ACD660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040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F3C9-32F5-49CC-ADEE-4B590392E771}" type="datetimeFigureOut">
              <a:rPr lang="es-CL" smtClean="0"/>
              <a:t>24-05-2016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78F6-ACBB-402C-A63D-CF00ACD660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608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F3C9-32F5-49CC-ADEE-4B590392E771}" type="datetimeFigureOut">
              <a:rPr lang="es-CL" smtClean="0"/>
              <a:t>24-05-2016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78F6-ACBB-402C-A63D-CF00ACD660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500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F3C9-32F5-49CC-ADEE-4B590392E771}" type="datetimeFigureOut">
              <a:rPr lang="es-CL" smtClean="0"/>
              <a:t>24-05-2016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78F6-ACBB-402C-A63D-CF00ACD660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007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F3C9-32F5-49CC-ADEE-4B590392E771}" type="datetimeFigureOut">
              <a:rPr lang="es-CL" smtClean="0"/>
              <a:t>24-05-2016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78F6-ACBB-402C-A63D-CF00ACD660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515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F3C9-32F5-49CC-ADEE-4B590392E771}" type="datetimeFigureOut">
              <a:rPr lang="es-CL" smtClean="0"/>
              <a:t>24-05-2016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78F6-ACBB-402C-A63D-CF00ACD660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211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F3C9-32F5-49CC-ADEE-4B590392E771}" type="datetimeFigureOut">
              <a:rPr lang="es-CL" smtClean="0"/>
              <a:t>24-05-2016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78F6-ACBB-402C-A63D-CF00ACD660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744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F3C9-32F5-49CC-ADEE-4B590392E771}" type="datetimeFigureOut">
              <a:rPr lang="es-CL" smtClean="0"/>
              <a:t>24-05-2016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78F6-ACBB-402C-A63D-CF00ACD660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712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0F3C9-32F5-49CC-ADEE-4B590392E771}" type="datetimeFigureOut">
              <a:rPr lang="es-CL" smtClean="0"/>
              <a:t>24-05-2016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178F6-ACBB-402C-A63D-CF00ACD660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117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wttc.org/research/economic-research/economic-impact-analysis/methodology/" TargetMode="Externa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Marcador de posición de imagen 38" descr="C&amp;H_Antofagasta_Fiesta de Ayquina.jp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" r="26"/>
          <a:stretch>
            <a:fillRect/>
          </a:stretch>
        </p:blipFill>
        <p:spPr/>
      </p:pic>
      <p:pic>
        <p:nvPicPr>
          <p:cNvPr id="38" name="Marcador de posición de imagen 37" descr="La Serena atardecer.jpg"/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" b="15"/>
          <a:stretch/>
        </p:blipFill>
        <p:spPr/>
      </p:pic>
      <p:pic>
        <p:nvPicPr>
          <p:cNvPr id="35" name="Marcador de posición de imagen 34" descr="CAMPOS DE HIELOS.jpg"/>
          <p:cNvPicPr>
            <a:picLocks noGrp="1" noChangeAspect="1"/>
          </p:cNvPicPr>
          <p:nvPr>
            <p:ph type="pic" sz="quarter" idx="2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" b="35"/>
          <a:stretch>
            <a:fillRect/>
          </a:stretch>
        </p:blipFill>
        <p:spPr/>
      </p:pic>
      <p:pic>
        <p:nvPicPr>
          <p:cNvPr id="34" name="Marcador de posición de imagen 33" descr="AFD02_SamuelRivas_Playa Huayquique, Iquique, I Region.jpg"/>
          <p:cNvPicPr>
            <a:picLocks noGrp="1" noChangeAspect="1"/>
          </p:cNvPicPr>
          <p:nvPr>
            <p:ph type="pic" sz="quarter" idx="2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" r="26"/>
          <a:stretch>
            <a:fillRect/>
          </a:stretch>
        </p:blipFill>
        <p:spPr/>
      </p:pic>
      <p:pic>
        <p:nvPicPr>
          <p:cNvPr id="40" name="Marcador de posición de imagen 39" descr="NI_Patagonia_Torres del Paine_Laguna Amarga.jpg"/>
          <p:cNvPicPr>
            <a:picLocks noGrp="1" noChangeAspect="1"/>
          </p:cNvPicPr>
          <p:nvPr>
            <p:ph type="pic" sz="quarter" idx="3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" b="64"/>
          <a:stretch>
            <a:fillRect/>
          </a:stretch>
        </p:blipFill>
        <p:spPr/>
      </p:pic>
      <p:pic>
        <p:nvPicPr>
          <p:cNvPr id="43" name="Marcador de posición de imagen 42" descr="NI_Lakes &amp; Volcanoes_Sendero Alerces-Valdivia.jpg"/>
          <p:cNvPicPr>
            <a:picLocks noGrp="1" noChangeAspect="1"/>
          </p:cNvPicPr>
          <p:nvPr>
            <p:ph type="pic" sz="quarter" idx="3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" b="21"/>
          <a:stretch>
            <a:fillRect/>
          </a:stretch>
        </p:blipFill>
        <p:spPr/>
      </p:pic>
      <p:pic>
        <p:nvPicPr>
          <p:cNvPr id="41" name="Marcador de posición de imagen 40" descr="NI_Atacama.jpg"/>
          <p:cNvPicPr>
            <a:picLocks noGrp="1" noChangeAspect="1"/>
          </p:cNvPicPr>
          <p:nvPr>
            <p:ph type="pic" sz="quarter" idx="3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6" name="Marcador de posición de imagen 45" descr="C&amp;H_Araucanía_Mapuches3.jpg"/>
          <p:cNvPicPr>
            <a:picLocks noGrp="1" noChangeAspect="1"/>
          </p:cNvPicPr>
          <p:nvPr>
            <p:ph type="pic" sz="quarter" idx="33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" b="138"/>
          <a:stretch>
            <a:fillRect/>
          </a:stretch>
        </p:blipFill>
        <p:spPr/>
      </p:pic>
      <p:pic>
        <p:nvPicPr>
          <p:cNvPr id="45" name="Marcador de posición de imagen 44" descr="C&amp;H_Isla de Pascua_Bailes Pascuenses.jpg"/>
          <p:cNvPicPr>
            <a:picLocks noGrp="1" noChangeAspect="1"/>
          </p:cNvPicPr>
          <p:nvPr>
            <p:ph type="pic" sz="quarter" idx="34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" b="4"/>
          <a:stretch>
            <a:fillRect/>
          </a:stretch>
        </p:blipFill>
        <p:spPr/>
      </p:pic>
      <p:pic>
        <p:nvPicPr>
          <p:cNvPr id="42" name="Marcador de posición de imagen 41" descr="NI_Lakes &amp; Volcanoes_Lago Lanalhue.JPG"/>
          <p:cNvPicPr>
            <a:picLocks noGrp="1" noChangeAspect="1"/>
          </p:cNvPicPr>
          <p:nvPr>
            <p:ph type="pic" sz="quarter" idx="35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" r="20"/>
          <a:stretch/>
        </p:blipFill>
        <p:spPr/>
      </p:pic>
      <p:pic>
        <p:nvPicPr>
          <p:cNvPr id="44" name="Marcador de posición de imagen 43" descr="S&amp;A_Atacama_Dakar.jpg"/>
          <p:cNvPicPr>
            <a:picLocks noGrp="1" noChangeAspect="1"/>
          </p:cNvPicPr>
          <p:nvPr>
            <p:ph type="pic" sz="quarter" idx="36"/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" b="145"/>
          <a:stretch/>
        </p:blipFill>
        <p:spPr/>
      </p:pic>
      <p:sp>
        <p:nvSpPr>
          <p:cNvPr id="23" name="CuadroTexto 6"/>
          <p:cNvSpPr txBox="1">
            <a:spLocks noChangeArrowheads="1"/>
          </p:cNvSpPr>
          <p:nvPr/>
        </p:nvSpPr>
        <p:spPr bwMode="auto">
          <a:xfrm>
            <a:off x="1976521" y="2500294"/>
            <a:ext cx="591969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 eaLnBrk="1" hangingPunct="1"/>
            <a:r>
              <a:rPr lang="es-CL" b="1" dirty="0" smtClean="0">
                <a:solidFill>
                  <a:srgbClr val="004C97"/>
                </a:solidFill>
              </a:rPr>
              <a:t>Aporte del Turismo al PIB y al Empleo</a:t>
            </a:r>
            <a:endParaRPr lang="es-CL" b="1" dirty="0" smtClean="0">
              <a:solidFill>
                <a:srgbClr val="004C97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2" y="2271916"/>
            <a:ext cx="1772253" cy="101535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77372" y="2308767"/>
            <a:ext cx="1021483" cy="946739"/>
          </a:xfrm>
          <a:prstGeom prst="rect">
            <a:avLst/>
          </a:prstGeom>
          <a:solidFill>
            <a:srgbClr val="FFA300"/>
          </a:solidFill>
        </p:spPr>
      </p:pic>
    </p:spTree>
    <p:extLst>
      <p:ext uri="{BB962C8B-B14F-4D97-AF65-F5344CB8AC3E}">
        <p14:creationId xmlns:p14="http://schemas.microsoft.com/office/powerpoint/2010/main" val="120490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731280"/>
              </p:ext>
            </p:extLst>
          </p:nvPr>
        </p:nvGraphicFramePr>
        <p:xfrm>
          <a:off x="84478" y="1049114"/>
          <a:ext cx="8935697" cy="5511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1536656" y="127968"/>
            <a:ext cx="58820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2500" dirty="0" smtClean="0"/>
              <a:t>Aporte al </a:t>
            </a:r>
            <a:r>
              <a:rPr lang="es-CL" sz="2500" dirty="0" smtClean="0"/>
              <a:t>Empleo</a:t>
            </a:r>
          </a:p>
          <a:p>
            <a:pPr algn="ctr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2500" dirty="0" smtClean="0"/>
              <a:t>(otros países y Chile)</a:t>
            </a:r>
            <a:endParaRPr lang="es-CL" sz="25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46107" y="6183085"/>
            <a:ext cx="8231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1000" dirty="0" smtClean="0"/>
              <a:t>Fuente: WTTC, </a:t>
            </a:r>
            <a:r>
              <a:rPr lang="es-CL" sz="1000" dirty="0" smtClean="0"/>
              <a:t>2016</a:t>
            </a:r>
            <a:endParaRPr lang="es-CL" sz="1000" dirty="0" smtClean="0"/>
          </a:p>
        </p:txBody>
      </p:sp>
      <p:sp>
        <p:nvSpPr>
          <p:cNvPr id="11" name="Rectángulo 10"/>
          <p:cNvSpPr/>
          <p:nvPr/>
        </p:nvSpPr>
        <p:spPr>
          <a:xfrm>
            <a:off x="2714905" y="3251200"/>
            <a:ext cx="870121" cy="2659509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2174" y="121076"/>
            <a:ext cx="738001" cy="684000"/>
          </a:xfrm>
          <a:prstGeom prst="rect">
            <a:avLst/>
          </a:prstGeom>
          <a:solidFill>
            <a:srgbClr val="FFA300"/>
          </a:solidFill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6" y="121077"/>
            <a:ext cx="1221435" cy="69978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4478" y="787504"/>
            <a:ext cx="16278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1100" dirty="0" smtClean="0"/>
              <a:t>División de Estudios</a:t>
            </a:r>
            <a:endParaRPr lang="es-CL" sz="1100" dirty="0" smtClean="0"/>
          </a:p>
        </p:txBody>
      </p:sp>
    </p:spTree>
    <p:extLst>
      <p:ext uri="{BB962C8B-B14F-4D97-AF65-F5344CB8AC3E}">
        <p14:creationId xmlns:p14="http://schemas.microsoft.com/office/powerpoint/2010/main" val="151435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875887"/>
              </p:ext>
            </p:extLst>
          </p:nvPr>
        </p:nvGraphicFramePr>
        <p:xfrm>
          <a:off x="187110" y="926578"/>
          <a:ext cx="8464064" cy="5050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1799772" y="121076"/>
            <a:ext cx="58820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2500" dirty="0" smtClean="0"/>
              <a:t>Aporte al </a:t>
            </a:r>
            <a:r>
              <a:rPr lang="es-CL" sz="2500" dirty="0" smtClean="0"/>
              <a:t>Empleo</a:t>
            </a:r>
          </a:p>
          <a:p>
            <a:pPr algn="ctr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2500" dirty="0" smtClean="0"/>
              <a:t>(regiones y/o conglomerados y Chile)</a:t>
            </a:r>
            <a:endParaRPr lang="es-CL" sz="25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46107" y="6139543"/>
            <a:ext cx="1627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1000" dirty="0" smtClean="0"/>
              <a:t>Fuente: WTTC, </a:t>
            </a:r>
            <a:r>
              <a:rPr lang="es-CL" sz="1000" dirty="0" smtClean="0"/>
              <a:t>2016</a:t>
            </a:r>
            <a:endParaRPr lang="es-CL" sz="1000" dirty="0" smtClean="0"/>
          </a:p>
        </p:txBody>
      </p:sp>
      <p:sp>
        <p:nvSpPr>
          <p:cNvPr id="11" name="Rectángulo 10"/>
          <p:cNvSpPr/>
          <p:nvPr/>
        </p:nvSpPr>
        <p:spPr>
          <a:xfrm>
            <a:off x="2685143" y="2365828"/>
            <a:ext cx="914399" cy="3410857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2174" y="121076"/>
            <a:ext cx="738001" cy="684000"/>
          </a:xfrm>
          <a:prstGeom prst="rect">
            <a:avLst/>
          </a:prstGeom>
          <a:solidFill>
            <a:srgbClr val="FFA300"/>
          </a:solidFill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6" y="121077"/>
            <a:ext cx="1221435" cy="69978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4478" y="787504"/>
            <a:ext cx="16278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1100" dirty="0" smtClean="0"/>
              <a:t>División de Estudios</a:t>
            </a:r>
            <a:endParaRPr lang="es-CL" sz="1100" dirty="0" smtClean="0"/>
          </a:p>
        </p:txBody>
      </p:sp>
    </p:spTree>
    <p:extLst>
      <p:ext uri="{BB962C8B-B14F-4D97-AF65-F5344CB8AC3E}">
        <p14:creationId xmlns:p14="http://schemas.microsoft.com/office/powerpoint/2010/main" val="65546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Marcador de posición de imagen 38" descr="C&amp;H_Antofagasta_Fiesta de Ayquina.jp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" r="26"/>
          <a:stretch>
            <a:fillRect/>
          </a:stretch>
        </p:blipFill>
        <p:spPr/>
      </p:pic>
      <p:pic>
        <p:nvPicPr>
          <p:cNvPr id="38" name="Marcador de posición de imagen 37" descr="La Serena atardecer.jpg"/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" b="15"/>
          <a:stretch/>
        </p:blipFill>
        <p:spPr/>
      </p:pic>
      <p:pic>
        <p:nvPicPr>
          <p:cNvPr id="35" name="Marcador de posición de imagen 34" descr="CAMPOS DE HIELOS.jpg"/>
          <p:cNvPicPr>
            <a:picLocks noGrp="1" noChangeAspect="1"/>
          </p:cNvPicPr>
          <p:nvPr>
            <p:ph type="pic" sz="quarter" idx="2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" b="35"/>
          <a:stretch>
            <a:fillRect/>
          </a:stretch>
        </p:blipFill>
        <p:spPr/>
      </p:pic>
      <p:pic>
        <p:nvPicPr>
          <p:cNvPr id="34" name="Marcador de posición de imagen 33" descr="AFD02_SamuelRivas_Playa Huayquique, Iquique, I Region.jpg"/>
          <p:cNvPicPr>
            <a:picLocks noGrp="1" noChangeAspect="1"/>
          </p:cNvPicPr>
          <p:nvPr>
            <p:ph type="pic" sz="quarter" idx="2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" r="26"/>
          <a:stretch>
            <a:fillRect/>
          </a:stretch>
        </p:blipFill>
        <p:spPr/>
      </p:pic>
      <p:pic>
        <p:nvPicPr>
          <p:cNvPr id="40" name="Marcador de posición de imagen 39" descr="NI_Patagonia_Torres del Paine_Laguna Amarga.jpg"/>
          <p:cNvPicPr>
            <a:picLocks noGrp="1" noChangeAspect="1"/>
          </p:cNvPicPr>
          <p:nvPr>
            <p:ph type="pic" sz="quarter" idx="3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" b="64"/>
          <a:stretch>
            <a:fillRect/>
          </a:stretch>
        </p:blipFill>
        <p:spPr/>
      </p:pic>
      <p:pic>
        <p:nvPicPr>
          <p:cNvPr id="43" name="Marcador de posición de imagen 42" descr="NI_Lakes &amp; Volcanoes_Sendero Alerces-Valdivia.jpg"/>
          <p:cNvPicPr>
            <a:picLocks noGrp="1" noChangeAspect="1"/>
          </p:cNvPicPr>
          <p:nvPr>
            <p:ph type="pic" sz="quarter" idx="3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" b="21"/>
          <a:stretch>
            <a:fillRect/>
          </a:stretch>
        </p:blipFill>
        <p:spPr/>
      </p:pic>
      <p:pic>
        <p:nvPicPr>
          <p:cNvPr id="41" name="Marcador de posición de imagen 40" descr="NI_Atacama.jpg"/>
          <p:cNvPicPr>
            <a:picLocks noGrp="1" noChangeAspect="1"/>
          </p:cNvPicPr>
          <p:nvPr>
            <p:ph type="pic" sz="quarter" idx="3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6" name="Marcador de posición de imagen 45" descr="C&amp;H_Araucanía_Mapuches3.jpg"/>
          <p:cNvPicPr>
            <a:picLocks noGrp="1" noChangeAspect="1"/>
          </p:cNvPicPr>
          <p:nvPr>
            <p:ph type="pic" sz="quarter" idx="33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" b="138"/>
          <a:stretch>
            <a:fillRect/>
          </a:stretch>
        </p:blipFill>
        <p:spPr/>
      </p:pic>
      <p:pic>
        <p:nvPicPr>
          <p:cNvPr id="45" name="Marcador de posición de imagen 44" descr="C&amp;H_Isla de Pascua_Bailes Pascuenses.jpg"/>
          <p:cNvPicPr>
            <a:picLocks noGrp="1" noChangeAspect="1"/>
          </p:cNvPicPr>
          <p:nvPr>
            <p:ph type="pic" sz="quarter" idx="34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" b="4"/>
          <a:stretch>
            <a:fillRect/>
          </a:stretch>
        </p:blipFill>
        <p:spPr/>
      </p:pic>
      <p:pic>
        <p:nvPicPr>
          <p:cNvPr id="42" name="Marcador de posición de imagen 41" descr="NI_Lakes &amp; Volcanoes_Lago Lanalhue.JPG"/>
          <p:cNvPicPr>
            <a:picLocks noGrp="1" noChangeAspect="1"/>
          </p:cNvPicPr>
          <p:nvPr>
            <p:ph type="pic" sz="quarter" idx="35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" r="20"/>
          <a:stretch/>
        </p:blipFill>
        <p:spPr/>
      </p:pic>
      <p:pic>
        <p:nvPicPr>
          <p:cNvPr id="44" name="Marcador de posición de imagen 43" descr="S&amp;A_Atacama_Dakar.jpg"/>
          <p:cNvPicPr>
            <a:picLocks noGrp="1" noChangeAspect="1"/>
          </p:cNvPicPr>
          <p:nvPr>
            <p:ph type="pic" sz="quarter" idx="36"/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" b="145"/>
          <a:stretch/>
        </p:blipFill>
        <p:spPr/>
      </p:pic>
      <p:sp>
        <p:nvSpPr>
          <p:cNvPr id="23" name="CuadroTexto 6"/>
          <p:cNvSpPr txBox="1">
            <a:spLocks noChangeArrowheads="1"/>
          </p:cNvSpPr>
          <p:nvPr/>
        </p:nvSpPr>
        <p:spPr bwMode="auto">
          <a:xfrm>
            <a:off x="1976521" y="2500294"/>
            <a:ext cx="591969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 eaLnBrk="1" hangingPunct="1"/>
            <a:r>
              <a:rPr lang="es-CL" b="1" dirty="0" smtClean="0">
                <a:solidFill>
                  <a:srgbClr val="004C97"/>
                </a:solidFill>
              </a:rPr>
              <a:t>Nota Metodológica</a:t>
            </a:r>
            <a:endParaRPr lang="es-CL" b="1" dirty="0" smtClean="0">
              <a:solidFill>
                <a:srgbClr val="004C97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2" y="2271916"/>
            <a:ext cx="1772253" cy="101535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77372" y="2308767"/>
            <a:ext cx="1021483" cy="946739"/>
          </a:xfrm>
          <a:prstGeom prst="rect">
            <a:avLst/>
          </a:prstGeom>
          <a:solidFill>
            <a:srgbClr val="FFA300"/>
          </a:solidFill>
        </p:spPr>
      </p:pic>
    </p:spTree>
    <p:extLst>
      <p:ext uri="{BB962C8B-B14F-4D97-AF65-F5344CB8AC3E}">
        <p14:creationId xmlns:p14="http://schemas.microsoft.com/office/powerpoint/2010/main" val="35424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/>
          <p:cNvSpPr txBox="1"/>
          <p:nvPr/>
        </p:nvSpPr>
        <p:spPr>
          <a:xfrm>
            <a:off x="1594255" y="310450"/>
            <a:ext cx="58820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2500" dirty="0" smtClean="0"/>
              <a:t>Nota metodológica</a:t>
            </a:r>
            <a:endParaRPr lang="es-CL" sz="25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19338" y="1708650"/>
            <a:ext cx="82318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dirty="0" smtClean="0"/>
              <a:t>La información contenida en esta presentación proviene de los últimos informes del World </a:t>
            </a:r>
            <a:r>
              <a:rPr lang="es-CL" dirty="0" err="1" smtClean="0"/>
              <a:t>Travel</a:t>
            </a:r>
            <a:r>
              <a:rPr lang="es-CL" dirty="0" smtClean="0"/>
              <a:t> &amp; Tourism Council. Publicación que elabora en conjunto con Oxford </a:t>
            </a:r>
            <a:r>
              <a:rPr lang="es-CL" dirty="0" err="1" smtClean="0"/>
              <a:t>Economics</a:t>
            </a:r>
            <a:r>
              <a:rPr lang="es-CL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CL" dirty="0" smtClean="0"/>
          </a:p>
          <a:p>
            <a:pPr marL="285750" indent="-285750" algn="just">
              <a:buFont typeface="Arial" panose="020B0604020202020204" pitchFamily="34" charset="0"/>
              <a:buChar char="•"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dirty="0" smtClean="0"/>
              <a:t>A partir de datos reales y estimados, aplican la metodología de la División de Estadísticas de las Naciones Unidas (CST: RMC 2008) para medir los impactos en empleo y PIB.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CL" dirty="0" smtClean="0"/>
          </a:p>
          <a:p>
            <a:pPr marL="285750" indent="-285750" algn="just">
              <a:buFont typeface="Arial" panose="020B0604020202020204" pitchFamily="34" charset="0"/>
              <a:buChar char="•"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dirty="0" smtClean="0"/>
              <a:t>Asimismo, reúnen información para estimar los impactos indirectos de la cadena de valor de los proveedores y los efectos inducidos en empleo y PIB.</a:t>
            </a:r>
          </a:p>
          <a:p>
            <a:pPr algn="just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CL" dirty="0"/>
          </a:p>
          <a:p>
            <a:pPr marL="285750" indent="-285750" algn="just">
              <a:buFont typeface="Arial" panose="020B0604020202020204" pitchFamily="34" charset="0"/>
              <a:buChar char="•"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dirty="0" smtClean="0"/>
              <a:t>El resultado es un porcentaje de aporte </a:t>
            </a:r>
            <a:r>
              <a:rPr lang="es-CL" dirty="0"/>
              <a:t>del turismo al empleo y al PIB</a:t>
            </a:r>
            <a:r>
              <a:rPr lang="es-CL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CL" dirty="0" smtClean="0"/>
          </a:p>
          <a:p>
            <a:pPr marL="285750" indent="-285750" algn="just">
              <a:buFont typeface="Arial" panose="020B0604020202020204" pitchFamily="34" charset="0"/>
              <a:buChar char="•"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dirty="0" smtClean="0"/>
              <a:t>Mayor información en: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CL" dirty="0" smtClean="0"/>
          </a:p>
          <a:p>
            <a:pPr marL="285750" indent="-285750" algn="just">
              <a:buFont typeface="Arial" panose="020B0604020202020204" pitchFamily="34" charset="0"/>
              <a:buChar char="•"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CL" dirty="0" smtClean="0"/>
          </a:p>
          <a:p>
            <a:pPr marL="285750" indent="-285750" algn="just">
              <a:buFont typeface="Arial" panose="020B0604020202020204" pitchFamily="34" charset="0"/>
              <a:buChar char="•"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CL" dirty="0" smtClean="0"/>
          </a:p>
          <a:p>
            <a:pPr marL="285750" indent="-285750" algn="just">
              <a:buFont typeface="Arial" panose="020B0604020202020204" pitchFamily="34" charset="0"/>
              <a:buChar char="•"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CL" dirty="0" smtClean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174" y="121076"/>
            <a:ext cx="738001" cy="684000"/>
          </a:xfrm>
          <a:prstGeom prst="rect">
            <a:avLst/>
          </a:prstGeom>
          <a:solidFill>
            <a:srgbClr val="FFA300"/>
          </a:solidFill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6" y="121077"/>
            <a:ext cx="1221435" cy="69978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4478" y="787504"/>
            <a:ext cx="16278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1100" dirty="0" smtClean="0"/>
              <a:t>División de Estudios</a:t>
            </a:r>
            <a:endParaRPr lang="es-CL" sz="1100" dirty="0" smtClean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2507" y="5606535"/>
            <a:ext cx="88076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5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cs typeface="Arial" panose="020B0604020202020204" pitchFamily="34" charset="0"/>
                <a:hlinkClick r:id="rId5"/>
              </a:rPr>
              <a:t>http://</a:t>
            </a:r>
            <a:r>
              <a:rPr kumimoji="0" lang="es-CL" altLang="es-CL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cs typeface="Arial" panose="020B0604020202020204" pitchFamily="34" charset="0"/>
                <a:hlinkClick r:id="rId5"/>
              </a:rPr>
              <a:t>www.wttc.org/research/economic-research/economic-impact-analysis/methodology</a:t>
            </a:r>
            <a:r>
              <a:rPr kumimoji="0" lang="es-CL" altLang="es-CL" sz="15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cs typeface="Arial" panose="020B0604020202020204" pitchFamily="34" charset="0"/>
                <a:hlinkClick r:id="rId5"/>
              </a:rPr>
              <a:t>/</a:t>
            </a:r>
            <a:r>
              <a:rPr kumimoji="0" lang="es-CL" altLang="es-CL" sz="15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cs typeface="Arial" panose="020B0604020202020204" pitchFamily="34" charset="0"/>
              </a:rPr>
              <a:t>  </a:t>
            </a:r>
            <a:endParaRPr kumimoji="0" lang="es-CL" altLang="es-CL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67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Marcador de posición de imagen 38" descr="C&amp;H_Antofagasta_Fiesta de Ayquina.jp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" r="26"/>
          <a:stretch>
            <a:fillRect/>
          </a:stretch>
        </p:blipFill>
        <p:spPr/>
      </p:pic>
      <p:pic>
        <p:nvPicPr>
          <p:cNvPr id="38" name="Marcador de posición de imagen 37" descr="La Serena atardecer.jpg"/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" b="15"/>
          <a:stretch/>
        </p:blipFill>
        <p:spPr/>
      </p:pic>
      <p:pic>
        <p:nvPicPr>
          <p:cNvPr id="35" name="Marcador de posición de imagen 34" descr="CAMPOS DE HIELOS.jpg"/>
          <p:cNvPicPr>
            <a:picLocks noGrp="1" noChangeAspect="1"/>
          </p:cNvPicPr>
          <p:nvPr>
            <p:ph type="pic" sz="quarter" idx="2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" b="35"/>
          <a:stretch>
            <a:fillRect/>
          </a:stretch>
        </p:blipFill>
        <p:spPr/>
      </p:pic>
      <p:pic>
        <p:nvPicPr>
          <p:cNvPr id="34" name="Marcador de posición de imagen 33" descr="AFD02_SamuelRivas_Playa Huayquique, Iquique, I Region.jpg"/>
          <p:cNvPicPr>
            <a:picLocks noGrp="1" noChangeAspect="1"/>
          </p:cNvPicPr>
          <p:nvPr>
            <p:ph type="pic" sz="quarter" idx="2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" r="26"/>
          <a:stretch>
            <a:fillRect/>
          </a:stretch>
        </p:blipFill>
        <p:spPr/>
      </p:pic>
      <p:pic>
        <p:nvPicPr>
          <p:cNvPr id="40" name="Marcador de posición de imagen 39" descr="NI_Patagonia_Torres del Paine_Laguna Amarga.jpg"/>
          <p:cNvPicPr>
            <a:picLocks noGrp="1" noChangeAspect="1"/>
          </p:cNvPicPr>
          <p:nvPr>
            <p:ph type="pic" sz="quarter" idx="3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" b="64"/>
          <a:stretch>
            <a:fillRect/>
          </a:stretch>
        </p:blipFill>
        <p:spPr/>
      </p:pic>
      <p:pic>
        <p:nvPicPr>
          <p:cNvPr id="43" name="Marcador de posición de imagen 42" descr="NI_Lakes &amp; Volcanoes_Sendero Alerces-Valdivia.jpg"/>
          <p:cNvPicPr>
            <a:picLocks noGrp="1" noChangeAspect="1"/>
          </p:cNvPicPr>
          <p:nvPr>
            <p:ph type="pic" sz="quarter" idx="3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" b="21"/>
          <a:stretch>
            <a:fillRect/>
          </a:stretch>
        </p:blipFill>
        <p:spPr/>
      </p:pic>
      <p:pic>
        <p:nvPicPr>
          <p:cNvPr id="41" name="Marcador de posición de imagen 40" descr="NI_Atacama.jpg"/>
          <p:cNvPicPr>
            <a:picLocks noGrp="1" noChangeAspect="1"/>
          </p:cNvPicPr>
          <p:nvPr>
            <p:ph type="pic" sz="quarter" idx="3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6" name="Marcador de posición de imagen 45" descr="C&amp;H_Araucanía_Mapuches3.jpg"/>
          <p:cNvPicPr>
            <a:picLocks noGrp="1" noChangeAspect="1"/>
          </p:cNvPicPr>
          <p:nvPr>
            <p:ph type="pic" sz="quarter" idx="33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" b="138"/>
          <a:stretch>
            <a:fillRect/>
          </a:stretch>
        </p:blipFill>
        <p:spPr/>
      </p:pic>
      <p:pic>
        <p:nvPicPr>
          <p:cNvPr id="45" name="Marcador de posición de imagen 44" descr="C&amp;H_Isla de Pascua_Bailes Pascuenses.jpg"/>
          <p:cNvPicPr>
            <a:picLocks noGrp="1" noChangeAspect="1"/>
          </p:cNvPicPr>
          <p:nvPr>
            <p:ph type="pic" sz="quarter" idx="34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" b="4"/>
          <a:stretch>
            <a:fillRect/>
          </a:stretch>
        </p:blipFill>
        <p:spPr/>
      </p:pic>
      <p:pic>
        <p:nvPicPr>
          <p:cNvPr id="42" name="Marcador de posición de imagen 41" descr="NI_Lakes &amp; Volcanoes_Lago Lanalhue.JPG"/>
          <p:cNvPicPr>
            <a:picLocks noGrp="1" noChangeAspect="1"/>
          </p:cNvPicPr>
          <p:nvPr>
            <p:ph type="pic" sz="quarter" idx="35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" r="20"/>
          <a:stretch/>
        </p:blipFill>
        <p:spPr/>
      </p:pic>
      <p:pic>
        <p:nvPicPr>
          <p:cNvPr id="44" name="Marcador de posición de imagen 43" descr="S&amp;A_Atacama_Dakar.jpg"/>
          <p:cNvPicPr>
            <a:picLocks noGrp="1" noChangeAspect="1"/>
          </p:cNvPicPr>
          <p:nvPr>
            <p:ph type="pic" sz="quarter" idx="36"/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" b="145"/>
          <a:stretch/>
        </p:blipFill>
        <p:spPr/>
      </p:pic>
      <p:sp>
        <p:nvSpPr>
          <p:cNvPr id="23" name="CuadroTexto 6"/>
          <p:cNvSpPr txBox="1">
            <a:spLocks noChangeArrowheads="1"/>
          </p:cNvSpPr>
          <p:nvPr/>
        </p:nvSpPr>
        <p:spPr bwMode="auto">
          <a:xfrm>
            <a:off x="1976521" y="2500294"/>
            <a:ext cx="591969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 eaLnBrk="1" hangingPunct="1"/>
            <a:r>
              <a:rPr lang="es-CL" b="1" dirty="0" smtClean="0">
                <a:solidFill>
                  <a:srgbClr val="004C97"/>
                </a:solidFill>
              </a:rPr>
              <a:t>Aporte del Turismo al PIB</a:t>
            </a:r>
            <a:endParaRPr lang="es-CL" b="1" dirty="0" smtClean="0">
              <a:solidFill>
                <a:srgbClr val="004C97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2" y="2271916"/>
            <a:ext cx="1772253" cy="101535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77372" y="2308767"/>
            <a:ext cx="1021483" cy="946739"/>
          </a:xfrm>
          <a:prstGeom prst="rect">
            <a:avLst/>
          </a:prstGeom>
          <a:solidFill>
            <a:srgbClr val="FFA300"/>
          </a:solidFill>
        </p:spPr>
      </p:pic>
    </p:spTree>
    <p:extLst>
      <p:ext uri="{BB962C8B-B14F-4D97-AF65-F5344CB8AC3E}">
        <p14:creationId xmlns:p14="http://schemas.microsoft.com/office/powerpoint/2010/main" val="32466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950078"/>
              </p:ext>
            </p:extLst>
          </p:nvPr>
        </p:nvGraphicFramePr>
        <p:xfrm>
          <a:off x="84478" y="987812"/>
          <a:ext cx="8783751" cy="5439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1725710" y="126038"/>
            <a:ext cx="58820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2500" dirty="0" smtClean="0"/>
              <a:t>Aporte al </a:t>
            </a:r>
            <a:r>
              <a:rPr lang="es-CL" sz="2500" dirty="0" smtClean="0"/>
              <a:t>PIB</a:t>
            </a:r>
          </a:p>
          <a:p>
            <a:pPr algn="ctr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2500" dirty="0" smtClean="0"/>
              <a:t>(países de América Latina y Centro América)</a:t>
            </a:r>
            <a:endParaRPr lang="es-CL" sz="25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46107" y="6183085"/>
            <a:ext cx="8231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1000" dirty="0" smtClean="0"/>
              <a:t>Fuente: WTTC, </a:t>
            </a:r>
            <a:r>
              <a:rPr lang="es-CL" sz="1000" dirty="0" smtClean="0"/>
              <a:t>2016</a:t>
            </a:r>
            <a:endParaRPr lang="es-CL" sz="1000" dirty="0" smtClean="0"/>
          </a:p>
        </p:txBody>
      </p:sp>
      <p:sp>
        <p:nvSpPr>
          <p:cNvPr id="11" name="Rectángulo 10"/>
          <p:cNvSpPr/>
          <p:nvPr/>
        </p:nvSpPr>
        <p:spPr>
          <a:xfrm>
            <a:off x="5617030" y="2467430"/>
            <a:ext cx="653143" cy="3444410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2174" y="121076"/>
            <a:ext cx="738001" cy="684000"/>
          </a:xfrm>
          <a:prstGeom prst="rect">
            <a:avLst/>
          </a:prstGeom>
          <a:solidFill>
            <a:srgbClr val="FFA300"/>
          </a:solidFill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6" y="121077"/>
            <a:ext cx="1221435" cy="699780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84478" y="787504"/>
            <a:ext cx="16278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1100" dirty="0" smtClean="0"/>
              <a:t>División de Estudios</a:t>
            </a:r>
            <a:endParaRPr lang="es-CL" sz="1100" dirty="0" smtClean="0"/>
          </a:p>
        </p:txBody>
      </p:sp>
    </p:spTree>
    <p:extLst>
      <p:ext uri="{BB962C8B-B14F-4D97-AF65-F5344CB8AC3E}">
        <p14:creationId xmlns:p14="http://schemas.microsoft.com/office/powerpoint/2010/main" val="398053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895315"/>
              </p:ext>
            </p:extLst>
          </p:nvPr>
        </p:nvGraphicFramePr>
        <p:xfrm>
          <a:off x="73231" y="805075"/>
          <a:ext cx="8946944" cy="5755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1711196" y="126038"/>
            <a:ext cx="58820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2500" dirty="0" smtClean="0"/>
              <a:t>Aporte al </a:t>
            </a:r>
            <a:r>
              <a:rPr lang="es-CL" sz="2500" dirty="0" smtClean="0"/>
              <a:t>PIB</a:t>
            </a:r>
          </a:p>
          <a:p>
            <a:pPr algn="ctr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2500" dirty="0" smtClean="0"/>
              <a:t>(países europeos y Chile)</a:t>
            </a:r>
            <a:endParaRPr lang="es-CL" sz="25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46107" y="6183085"/>
            <a:ext cx="8231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1000" dirty="0" smtClean="0"/>
              <a:t>Fuente: WTTC, </a:t>
            </a:r>
            <a:r>
              <a:rPr lang="es-CL" sz="1000" dirty="0" smtClean="0"/>
              <a:t>2016</a:t>
            </a:r>
            <a:endParaRPr lang="es-CL" sz="1000" dirty="0" smtClean="0"/>
          </a:p>
        </p:txBody>
      </p:sp>
      <p:sp>
        <p:nvSpPr>
          <p:cNvPr id="11" name="Rectángulo 10"/>
          <p:cNvSpPr/>
          <p:nvPr/>
        </p:nvSpPr>
        <p:spPr>
          <a:xfrm>
            <a:off x="3041109" y="2844799"/>
            <a:ext cx="674546" cy="2996285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2174" y="121076"/>
            <a:ext cx="738001" cy="684000"/>
          </a:xfrm>
          <a:prstGeom prst="rect">
            <a:avLst/>
          </a:prstGeom>
          <a:solidFill>
            <a:srgbClr val="FFA300"/>
          </a:solidFill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6" y="121077"/>
            <a:ext cx="1221435" cy="69978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4478" y="787504"/>
            <a:ext cx="16278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1100" dirty="0" smtClean="0"/>
              <a:t>División de Estudios</a:t>
            </a:r>
            <a:endParaRPr lang="es-CL" sz="1100" dirty="0" smtClean="0"/>
          </a:p>
        </p:txBody>
      </p:sp>
    </p:spTree>
    <p:extLst>
      <p:ext uri="{BB962C8B-B14F-4D97-AF65-F5344CB8AC3E}">
        <p14:creationId xmlns:p14="http://schemas.microsoft.com/office/powerpoint/2010/main" val="297643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213630"/>
              </p:ext>
            </p:extLst>
          </p:nvPr>
        </p:nvGraphicFramePr>
        <p:xfrm>
          <a:off x="84478" y="1033630"/>
          <a:ext cx="8935696" cy="5221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1536656" y="127968"/>
            <a:ext cx="58820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2500" dirty="0" smtClean="0"/>
              <a:t>Aporte al </a:t>
            </a:r>
            <a:r>
              <a:rPr lang="es-CL" sz="2500" dirty="0" smtClean="0"/>
              <a:t>PIB</a:t>
            </a:r>
          </a:p>
          <a:p>
            <a:pPr algn="ctr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2500" dirty="0" smtClean="0"/>
              <a:t>(otros países y Chile)</a:t>
            </a:r>
            <a:endParaRPr lang="es-CL" sz="25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46107" y="6183085"/>
            <a:ext cx="8231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1000" dirty="0" smtClean="0"/>
              <a:t>Fuente: WTTC, </a:t>
            </a:r>
            <a:r>
              <a:rPr lang="es-CL" sz="1000" dirty="0" smtClean="0"/>
              <a:t>2016</a:t>
            </a:r>
            <a:endParaRPr lang="es-CL" sz="1000" dirty="0" smtClean="0"/>
          </a:p>
        </p:txBody>
      </p:sp>
      <p:sp>
        <p:nvSpPr>
          <p:cNvPr id="11" name="Rectángulo 10"/>
          <p:cNvSpPr/>
          <p:nvPr/>
        </p:nvSpPr>
        <p:spPr>
          <a:xfrm>
            <a:off x="5791932" y="3193146"/>
            <a:ext cx="870121" cy="2659509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2174" y="121076"/>
            <a:ext cx="738001" cy="684000"/>
          </a:xfrm>
          <a:prstGeom prst="rect">
            <a:avLst/>
          </a:prstGeom>
          <a:solidFill>
            <a:srgbClr val="FFA300"/>
          </a:solidFill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6" y="121077"/>
            <a:ext cx="1221435" cy="69978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4478" y="787504"/>
            <a:ext cx="16278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1100" dirty="0" smtClean="0"/>
              <a:t>División de Estudios</a:t>
            </a:r>
            <a:endParaRPr lang="es-CL" sz="1100" dirty="0" smtClean="0"/>
          </a:p>
        </p:txBody>
      </p:sp>
    </p:spTree>
    <p:extLst>
      <p:ext uri="{BB962C8B-B14F-4D97-AF65-F5344CB8AC3E}">
        <p14:creationId xmlns:p14="http://schemas.microsoft.com/office/powerpoint/2010/main" val="427286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693581"/>
              </p:ext>
            </p:extLst>
          </p:nvPr>
        </p:nvGraphicFramePr>
        <p:xfrm>
          <a:off x="171936" y="894834"/>
          <a:ext cx="8406007" cy="565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1799772" y="121076"/>
            <a:ext cx="58820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2500" dirty="0" smtClean="0"/>
              <a:t>Aporte al </a:t>
            </a:r>
            <a:r>
              <a:rPr lang="es-CL" sz="2500" dirty="0" smtClean="0"/>
              <a:t>PIB</a:t>
            </a:r>
          </a:p>
          <a:p>
            <a:pPr algn="ctr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2500" dirty="0" smtClean="0"/>
              <a:t>(regiones y/o conglomerados y Chile)</a:t>
            </a:r>
            <a:endParaRPr lang="es-CL" sz="25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46107" y="6139543"/>
            <a:ext cx="1627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1000" dirty="0" smtClean="0"/>
              <a:t>Fuente: WTTC, </a:t>
            </a:r>
            <a:r>
              <a:rPr lang="es-CL" sz="1000" dirty="0" smtClean="0"/>
              <a:t>2016</a:t>
            </a:r>
            <a:endParaRPr lang="es-CL" sz="1000" dirty="0" smtClean="0"/>
          </a:p>
        </p:txBody>
      </p:sp>
      <p:sp>
        <p:nvSpPr>
          <p:cNvPr id="11" name="Rectángulo 10"/>
          <p:cNvSpPr/>
          <p:nvPr/>
        </p:nvSpPr>
        <p:spPr>
          <a:xfrm>
            <a:off x="5631543" y="2148114"/>
            <a:ext cx="899886" cy="3648092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2174" y="121076"/>
            <a:ext cx="738001" cy="684000"/>
          </a:xfrm>
          <a:prstGeom prst="rect">
            <a:avLst/>
          </a:prstGeom>
          <a:solidFill>
            <a:srgbClr val="FFA300"/>
          </a:solidFill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6" y="121077"/>
            <a:ext cx="1221435" cy="69978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4478" y="787504"/>
            <a:ext cx="16278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1100" dirty="0" smtClean="0"/>
              <a:t>División de Estudios</a:t>
            </a:r>
            <a:endParaRPr lang="es-CL" sz="1100" dirty="0" smtClean="0"/>
          </a:p>
        </p:txBody>
      </p:sp>
    </p:spTree>
    <p:extLst>
      <p:ext uri="{BB962C8B-B14F-4D97-AF65-F5344CB8AC3E}">
        <p14:creationId xmlns:p14="http://schemas.microsoft.com/office/powerpoint/2010/main" val="256065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Marcador de posición de imagen 38" descr="C&amp;H_Antofagasta_Fiesta de Ayquina.jp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" r="26"/>
          <a:stretch>
            <a:fillRect/>
          </a:stretch>
        </p:blipFill>
        <p:spPr/>
      </p:pic>
      <p:pic>
        <p:nvPicPr>
          <p:cNvPr id="38" name="Marcador de posición de imagen 37" descr="La Serena atardecer.jpg"/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" b="15"/>
          <a:stretch/>
        </p:blipFill>
        <p:spPr/>
      </p:pic>
      <p:pic>
        <p:nvPicPr>
          <p:cNvPr id="35" name="Marcador de posición de imagen 34" descr="CAMPOS DE HIELOS.jpg"/>
          <p:cNvPicPr>
            <a:picLocks noGrp="1" noChangeAspect="1"/>
          </p:cNvPicPr>
          <p:nvPr>
            <p:ph type="pic" sz="quarter" idx="2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" b="35"/>
          <a:stretch>
            <a:fillRect/>
          </a:stretch>
        </p:blipFill>
        <p:spPr/>
      </p:pic>
      <p:pic>
        <p:nvPicPr>
          <p:cNvPr id="34" name="Marcador de posición de imagen 33" descr="AFD02_SamuelRivas_Playa Huayquique, Iquique, I Region.jpg"/>
          <p:cNvPicPr>
            <a:picLocks noGrp="1" noChangeAspect="1"/>
          </p:cNvPicPr>
          <p:nvPr>
            <p:ph type="pic" sz="quarter" idx="2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" r="26"/>
          <a:stretch>
            <a:fillRect/>
          </a:stretch>
        </p:blipFill>
        <p:spPr/>
      </p:pic>
      <p:pic>
        <p:nvPicPr>
          <p:cNvPr id="40" name="Marcador de posición de imagen 39" descr="NI_Patagonia_Torres del Paine_Laguna Amarga.jpg"/>
          <p:cNvPicPr>
            <a:picLocks noGrp="1" noChangeAspect="1"/>
          </p:cNvPicPr>
          <p:nvPr>
            <p:ph type="pic" sz="quarter" idx="3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" b="64"/>
          <a:stretch>
            <a:fillRect/>
          </a:stretch>
        </p:blipFill>
        <p:spPr/>
      </p:pic>
      <p:pic>
        <p:nvPicPr>
          <p:cNvPr id="43" name="Marcador de posición de imagen 42" descr="NI_Lakes &amp; Volcanoes_Sendero Alerces-Valdivia.jpg"/>
          <p:cNvPicPr>
            <a:picLocks noGrp="1" noChangeAspect="1"/>
          </p:cNvPicPr>
          <p:nvPr>
            <p:ph type="pic" sz="quarter" idx="3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" b="21"/>
          <a:stretch>
            <a:fillRect/>
          </a:stretch>
        </p:blipFill>
        <p:spPr/>
      </p:pic>
      <p:pic>
        <p:nvPicPr>
          <p:cNvPr id="41" name="Marcador de posición de imagen 40" descr="NI_Atacama.jpg"/>
          <p:cNvPicPr>
            <a:picLocks noGrp="1" noChangeAspect="1"/>
          </p:cNvPicPr>
          <p:nvPr>
            <p:ph type="pic" sz="quarter" idx="3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6" name="Marcador de posición de imagen 45" descr="C&amp;H_Araucanía_Mapuches3.jpg"/>
          <p:cNvPicPr>
            <a:picLocks noGrp="1" noChangeAspect="1"/>
          </p:cNvPicPr>
          <p:nvPr>
            <p:ph type="pic" sz="quarter" idx="33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" b="138"/>
          <a:stretch>
            <a:fillRect/>
          </a:stretch>
        </p:blipFill>
        <p:spPr/>
      </p:pic>
      <p:pic>
        <p:nvPicPr>
          <p:cNvPr id="45" name="Marcador de posición de imagen 44" descr="C&amp;H_Isla de Pascua_Bailes Pascuenses.jpg"/>
          <p:cNvPicPr>
            <a:picLocks noGrp="1" noChangeAspect="1"/>
          </p:cNvPicPr>
          <p:nvPr>
            <p:ph type="pic" sz="quarter" idx="34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" b="4"/>
          <a:stretch>
            <a:fillRect/>
          </a:stretch>
        </p:blipFill>
        <p:spPr/>
      </p:pic>
      <p:pic>
        <p:nvPicPr>
          <p:cNvPr id="42" name="Marcador de posición de imagen 41" descr="NI_Lakes &amp; Volcanoes_Lago Lanalhue.JPG"/>
          <p:cNvPicPr>
            <a:picLocks noGrp="1" noChangeAspect="1"/>
          </p:cNvPicPr>
          <p:nvPr>
            <p:ph type="pic" sz="quarter" idx="35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" r="20"/>
          <a:stretch/>
        </p:blipFill>
        <p:spPr/>
      </p:pic>
      <p:pic>
        <p:nvPicPr>
          <p:cNvPr id="44" name="Marcador de posición de imagen 43" descr="S&amp;A_Atacama_Dakar.jpg"/>
          <p:cNvPicPr>
            <a:picLocks noGrp="1" noChangeAspect="1"/>
          </p:cNvPicPr>
          <p:nvPr>
            <p:ph type="pic" sz="quarter" idx="36"/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" b="145"/>
          <a:stretch/>
        </p:blipFill>
        <p:spPr/>
      </p:pic>
      <p:sp>
        <p:nvSpPr>
          <p:cNvPr id="23" name="CuadroTexto 6"/>
          <p:cNvSpPr txBox="1">
            <a:spLocks noChangeArrowheads="1"/>
          </p:cNvSpPr>
          <p:nvPr/>
        </p:nvSpPr>
        <p:spPr bwMode="auto">
          <a:xfrm>
            <a:off x="1976521" y="2500294"/>
            <a:ext cx="591969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 eaLnBrk="1" hangingPunct="1"/>
            <a:r>
              <a:rPr lang="es-CL" b="1" dirty="0" smtClean="0">
                <a:solidFill>
                  <a:srgbClr val="004C97"/>
                </a:solidFill>
              </a:rPr>
              <a:t>Aporte del Turismo al Empleo</a:t>
            </a:r>
            <a:endParaRPr lang="es-CL" b="1" dirty="0" smtClean="0">
              <a:solidFill>
                <a:srgbClr val="004C97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2" y="2271916"/>
            <a:ext cx="1772253" cy="101535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77372" y="2308767"/>
            <a:ext cx="1021483" cy="946739"/>
          </a:xfrm>
          <a:prstGeom prst="rect">
            <a:avLst/>
          </a:prstGeom>
          <a:solidFill>
            <a:srgbClr val="FFA300"/>
          </a:solidFill>
        </p:spPr>
      </p:pic>
    </p:spTree>
    <p:extLst>
      <p:ext uri="{BB962C8B-B14F-4D97-AF65-F5344CB8AC3E}">
        <p14:creationId xmlns:p14="http://schemas.microsoft.com/office/powerpoint/2010/main" val="35303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335224"/>
              </p:ext>
            </p:extLst>
          </p:nvPr>
        </p:nvGraphicFramePr>
        <p:xfrm>
          <a:off x="171936" y="1049114"/>
          <a:ext cx="8710807" cy="538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1725710" y="126038"/>
            <a:ext cx="58820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2500" dirty="0" smtClean="0"/>
              <a:t>Aporte al </a:t>
            </a:r>
            <a:r>
              <a:rPr lang="es-CL" sz="2500" dirty="0" smtClean="0"/>
              <a:t>Empleo</a:t>
            </a:r>
          </a:p>
          <a:p>
            <a:pPr algn="ctr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2500" dirty="0" smtClean="0"/>
              <a:t>(países de América Latina y Centro América)</a:t>
            </a:r>
            <a:endParaRPr lang="es-CL" sz="25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46107" y="6183085"/>
            <a:ext cx="8231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1000" dirty="0" smtClean="0"/>
              <a:t>Fuente: WTTC, </a:t>
            </a:r>
            <a:r>
              <a:rPr lang="es-CL" sz="1000" dirty="0" smtClean="0"/>
              <a:t>2016</a:t>
            </a:r>
            <a:endParaRPr lang="es-CL" sz="1000" dirty="0" smtClean="0"/>
          </a:p>
        </p:txBody>
      </p:sp>
      <p:sp>
        <p:nvSpPr>
          <p:cNvPr id="11" name="Rectángulo 10"/>
          <p:cNvSpPr/>
          <p:nvPr/>
        </p:nvSpPr>
        <p:spPr>
          <a:xfrm>
            <a:off x="6313715" y="2648344"/>
            <a:ext cx="624114" cy="3113827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2174" y="121076"/>
            <a:ext cx="738001" cy="684000"/>
          </a:xfrm>
          <a:prstGeom prst="rect">
            <a:avLst/>
          </a:prstGeom>
          <a:solidFill>
            <a:srgbClr val="FFA300"/>
          </a:solidFill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6" y="121077"/>
            <a:ext cx="1221435" cy="699780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84478" y="787504"/>
            <a:ext cx="16278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1100" dirty="0" smtClean="0"/>
              <a:t>División de Estudios</a:t>
            </a:r>
            <a:endParaRPr lang="es-CL" sz="1100" dirty="0" smtClean="0"/>
          </a:p>
        </p:txBody>
      </p:sp>
    </p:spTree>
    <p:extLst>
      <p:ext uri="{BB962C8B-B14F-4D97-AF65-F5344CB8AC3E}">
        <p14:creationId xmlns:p14="http://schemas.microsoft.com/office/powerpoint/2010/main" val="285713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549989"/>
              </p:ext>
            </p:extLst>
          </p:nvPr>
        </p:nvGraphicFramePr>
        <p:xfrm>
          <a:off x="84478" y="1049114"/>
          <a:ext cx="8904753" cy="538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1711196" y="126038"/>
            <a:ext cx="58820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2500" dirty="0" smtClean="0"/>
              <a:t>Aporte al </a:t>
            </a:r>
            <a:r>
              <a:rPr lang="es-CL" sz="2500" dirty="0" smtClean="0"/>
              <a:t>Empleo</a:t>
            </a:r>
          </a:p>
          <a:p>
            <a:pPr algn="ctr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2500" dirty="0" smtClean="0"/>
              <a:t>(países europeos y Chile)</a:t>
            </a:r>
            <a:endParaRPr lang="es-CL" sz="25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46107" y="6183085"/>
            <a:ext cx="8231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1000" dirty="0" smtClean="0"/>
              <a:t>Fuente: WTTC, </a:t>
            </a:r>
            <a:r>
              <a:rPr lang="es-CL" sz="1000" dirty="0" smtClean="0"/>
              <a:t>2016</a:t>
            </a:r>
            <a:endParaRPr lang="es-CL" sz="1000" dirty="0" smtClean="0"/>
          </a:p>
        </p:txBody>
      </p:sp>
      <p:sp>
        <p:nvSpPr>
          <p:cNvPr id="11" name="Rectángulo 10"/>
          <p:cNvSpPr/>
          <p:nvPr/>
        </p:nvSpPr>
        <p:spPr>
          <a:xfrm>
            <a:off x="2467428" y="3309257"/>
            <a:ext cx="595084" cy="2444741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2174" y="121076"/>
            <a:ext cx="738001" cy="684000"/>
          </a:xfrm>
          <a:prstGeom prst="rect">
            <a:avLst/>
          </a:prstGeom>
          <a:solidFill>
            <a:srgbClr val="FFA300"/>
          </a:solidFill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6" y="121077"/>
            <a:ext cx="1221435" cy="69978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4478" y="787504"/>
            <a:ext cx="16278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1100" dirty="0" smtClean="0"/>
              <a:t>División de Estudios</a:t>
            </a:r>
            <a:endParaRPr lang="es-CL" sz="1100" dirty="0" smtClean="0"/>
          </a:p>
        </p:txBody>
      </p:sp>
    </p:spTree>
    <p:extLst>
      <p:ext uri="{BB962C8B-B14F-4D97-AF65-F5344CB8AC3E}">
        <p14:creationId xmlns:p14="http://schemas.microsoft.com/office/powerpoint/2010/main" val="91532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4893</TotalTime>
  <Words>290</Words>
  <Application>Microsoft Office PowerPoint</Application>
  <PresentationFormat>Presentación en pantalla (4:3)</PresentationFormat>
  <Paragraphs>60</Paragraphs>
  <Slides>13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SimSun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Verónica Ilse Kunze Neubauer</cp:lastModifiedBy>
  <cp:revision>460</cp:revision>
  <dcterms:created xsi:type="dcterms:W3CDTF">2015-08-07T20:04:49Z</dcterms:created>
  <dcterms:modified xsi:type="dcterms:W3CDTF">2016-05-24T20:52:16Z</dcterms:modified>
</cp:coreProperties>
</file>