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2" r:id="rId7"/>
    <p:sldId id="319" r:id="rId8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33CC3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6" autoAdjust="0"/>
    <p:restoredTop sz="94660"/>
  </p:normalViewPr>
  <p:slideViewPr>
    <p:cSldViewPr snapToGrid="0" snapToObjects="1">
      <p:cViewPr varScale="1">
        <p:scale>
          <a:sx n="50" d="100"/>
          <a:sy n="50" d="100"/>
        </p:scale>
        <p:origin x="1074" y="36"/>
      </p:cViewPr>
      <p:guideLst>
        <p:guide orient="horz" pos="3072"/>
        <p:guide pos="409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3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7605820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Texto del título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Texto del título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Texto del título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Texto del título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Texto del título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Nivel de texto 1</a:t>
            </a:r>
          </a:p>
          <a:p>
            <a:pPr lvl="1">
              <a:defRPr sz="1800"/>
            </a:pPr>
            <a:r>
              <a:rPr sz="3600"/>
              <a:t>Nivel de texto 2</a:t>
            </a:r>
          </a:p>
          <a:p>
            <a:pPr lvl="2">
              <a:defRPr sz="1800"/>
            </a:pPr>
            <a:r>
              <a:rPr sz="3600"/>
              <a:t>Nivel de texto 3</a:t>
            </a:r>
          </a:p>
          <a:p>
            <a:pPr lvl="3">
              <a:defRPr sz="1800"/>
            </a:pPr>
            <a:r>
              <a:rPr sz="3600"/>
              <a:t>Nivel de texto 4</a:t>
            </a:r>
          </a:p>
          <a:p>
            <a:pPr lvl="4">
              <a:defRPr sz="1800"/>
            </a:pPr>
            <a:r>
              <a:rPr sz="3600"/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Texto del título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Nivel de texto 1</a:t>
            </a:r>
          </a:p>
          <a:p>
            <a:pPr lvl="1">
              <a:defRPr sz="1800"/>
            </a:pPr>
            <a:r>
              <a:rPr sz="2800"/>
              <a:t>Nivel de texto 2</a:t>
            </a:r>
          </a:p>
          <a:p>
            <a:pPr lvl="2">
              <a:defRPr sz="1800"/>
            </a:pPr>
            <a:r>
              <a:rPr sz="2800"/>
              <a:t>Nivel de texto 3</a:t>
            </a:r>
          </a:p>
          <a:p>
            <a:pPr lvl="3">
              <a:defRPr sz="1800"/>
            </a:pPr>
            <a:r>
              <a:rPr sz="2800"/>
              <a:t>Nivel de texto 4</a:t>
            </a:r>
          </a:p>
          <a:p>
            <a:pPr lvl="4">
              <a:defRPr sz="1800"/>
            </a:pPr>
            <a:r>
              <a:rPr sz="2800"/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Nivel de texto 1</a:t>
            </a:r>
          </a:p>
          <a:p>
            <a:pPr lvl="1">
              <a:defRPr sz="1800"/>
            </a:pPr>
            <a:r>
              <a:rPr sz="3600"/>
              <a:t>Nivel de texto 2</a:t>
            </a:r>
          </a:p>
          <a:p>
            <a:pPr lvl="2">
              <a:defRPr sz="1800"/>
            </a:pPr>
            <a:r>
              <a:rPr sz="3600"/>
              <a:t>Nivel de texto 3</a:t>
            </a:r>
          </a:p>
          <a:p>
            <a:pPr lvl="3">
              <a:defRPr sz="1800"/>
            </a:pPr>
            <a:r>
              <a:rPr sz="3600"/>
              <a:t>Nivel de texto 4</a:t>
            </a:r>
          </a:p>
          <a:p>
            <a:pPr lvl="4">
              <a:defRPr sz="1800"/>
            </a:pPr>
            <a:r>
              <a:rPr sz="3600"/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Texto del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Nivel de texto 1</a:t>
            </a:r>
          </a:p>
          <a:p>
            <a:pPr lvl="1">
              <a:defRPr sz="1800"/>
            </a:pPr>
            <a:r>
              <a:rPr sz="3600"/>
              <a:t>Nivel de texto 2</a:t>
            </a:r>
          </a:p>
          <a:p>
            <a:pPr lvl="2">
              <a:defRPr sz="1800"/>
            </a:pPr>
            <a:r>
              <a:rPr sz="3600"/>
              <a:t>Nivel de texto 3</a:t>
            </a:r>
          </a:p>
          <a:p>
            <a:pPr lvl="3">
              <a:defRPr sz="1800"/>
            </a:pPr>
            <a:r>
              <a:rPr sz="3600"/>
              <a:t>Nivel de texto 4</a:t>
            </a:r>
          </a:p>
          <a:p>
            <a:pPr lvl="4">
              <a:defRPr sz="1800"/>
            </a:pPr>
            <a:r>
              <a:rPr sz="3600"/>
              <a:t>Nivel de texto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Lakes_Volcanoes_Huerquehu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37626" y="-36174"/>
            <a:ext cx="15280052" cy="9897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image4.png" descr="TRAMAFINAL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5110614" y="6575765"/>
            <a:ext cx="7959979" cy="31923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" name="Group 38"/>
          <p:cNvGrpSpPr/>
          <p:nvPr/>
        </p:nvGrpSpPr>
        <p:grpSpPr>
          <a:xfrm>
            <a:off x="10908078" y="2305231"/>
            <a:ext cx="2086202" cy="1256668"/>
            <a:chOff x="0" y="0"/>
            <a:chExt cx="2086201" cy="1256667"/>
          </a:xfrm>
        </p:grpSpPr>
        <p:pic>
          <p:nvPicPr>
            <p:cNvPr id="34" name="red.png"/>
            <p:cNvPicPr/>
            <p:nvPr/>
          </p:nvPicPr>
          <p:blipFill>
            <a:blip r:embed="rId4">
              <a:extLst/>
            </a:blip>
            <a:srcRect l="8890" t="8041" r="8890" b="38733"/>
            <a:stretch>
              <a:fillRect/>
            </a:stretch>
          </p:blipFill>
          <p:spPr>
            <a:xfrm>
              <a:off x="0" y="3691"/>
              <a:ext cx="1464284" cy="1249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7" name="Group 37"/>
            <p:cNvGrpSpPr/>
            <p:nvPr/>
          </p:nvGrpSpPr>
          <p:grpSpPr>
            <a:xfrm>
              <a:off x="1582169" y="-1"/>
              <a:ext cx="504033" cy="1256669"/>
              <a:chOff x="0" y="0"/>
              <a:chExt cx="504031" cy="1256667"/>
            </a:xfrm>
          </p:grpSpPr>
          <p:sp>
            <p:nvSpPr>
              <p:cNvPr id="35" name="Shape 35"/>
              <p:cNvSpPr/>
              <p:nvPr/>
            </p:nvSpPr>
            <p:spPr>
              <a:xfrm>
                <a:off x="0" y="0"/>
                <a:ext cx="503921" cy="1256668"/>
              </a:xfrm>
              <a:prstGeom prst="rect">
                <a:avLst/>
              </a:prstGeom>
              <a:solidFill>
                <a:srgbClr val="E221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36" name="image4.png" descr="TRAMAFINAL.png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-1"/>
                <a:ext cx="504032" cy="1256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9" name="Shape 39"/>
          <p:cNvSpPr/>
          <p:nvPr/>
        </p:nvSpPr>
        <p:spPr>
          <a:xfrm>
            <a:off x="1455233" y="3558077"/>
            <a:ext cx="9452845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Chilena"/>
                <a:ea typeface="Chilena"/>
                <a:cs typeface="Chilena"/>
                <a:sym typeface="Chilen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s-CL" sz="6000" b="1" dirty="0" smtClean="0">
                <a:solidFill>
                  <a:schemeClr val="bg1"/>
                </a:solidFill>
              </a:rPr>
              <a:t>Formalización de Alojamiento Turístico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425_DF-52e81508b714e.jpg"/>
          <p:cNvPicPr/>
          <p:nvPr/>
        </p:nvPicPr>
        <p:blipFill>
          <a:blip r:embed="rId2">
            <a:extLst/>
          </a:blip>
          <a:srcRect l="5200" r="9521"/>
          <a:stretch>
            <a:fillRect/>
          </a:stretch>
        </p:blipFill>
        <p:spPr>
          <a:xfrm>
            <a:off x="-126429" y="-160"/>
            <a:ext cx="13132610" cy="9753920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hape 42"/>
          <p:cNvSpPr/>
          <p:nvPr/>
        </p:nvSpPr>
        <p:spPr>
          <a:xfrm>
            <a:off x="-126429" y="-123859"/>
            <a:ext cx="13154815" cy="10001319"/>
          </a:xfrm>
          <a:prstGeom prst="rect">
            <a:avLst/>
          </a:prstGeom>
          <a:solidFill>
            <a:srgbClr val="0B568A">
              <a:alpha val="8566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43" name="image4.png" descr="TRAMAFINAL.png"/>
          <p:cNvPicPr/>
          <p:nvPr/>
        </p:nvPicPr>
        <p:blipFill>
          <a:blip r:embed="rId3">
            <a:alphaModFix amt="58530"/>
            <a:extLst/>
          </a:blip>
          <a:stretch>
            <a:fillRect/>
          </a:stretch>
        </p:blipFill>
        <p:spPr>
          <a:xfrm rot="10800000">
            <a:off x="5967421" y="6919386"/>
            <a:ext cx="7103172" cy="28487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" name="Group 48"/>
          <p:cNvGrpSpPr/>
          <p:nvPr/>
        </p:nvGrpSpPr>
        <p:grpSpPr>
          <a:xfrm>
            <a:off x="10931082" y="68598"/>
            <a:ext cx="2086202" cy="1256668"/>
            <a:chOff x="0" y="0"/>
            <a:chExt cx="2086201" cy="1256667"/>
          </a:xfrm>
        </p:grpSpPr>
        <p:pic>
          <p:nvPicPr>
            <p:cNvPr id="44" name="red.png"/>
            <p:cNvPicPr/>
            <p:nvPr/>
          </p:nvPicPr>
          <p:blipFill>
            <a:blip r:embed="rId4">
              <a:extLst/>
            </a:blip>
            <a:srcRect l="8890" t="8041" r="8890" b="38733"/>
            <a:stretch>
              <a:fillRect/>
            </a:stretch>
          </p:blipFill>
          <p:spPr>
            <a:xfrm>
              <a:off x="0" y="3691"/>
              <a:ext cx="1464284" cy="1249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7" name="Group 47"/>
            <p:cNvGrpSpPr/>
            <p:nvPr/>
          </p:nvGrpSpPr>
          <p:grpSpPr>
            <a:xfrm>
              <a:off x="1582169" y="-1"/>
              <a:ext cx="504033" cy="1256669"/>
              <a:chOff x="0" y="0"/>
              <a:chExt cx="504031" cy="1256667"/>
            </a:xfrm>
          </p:grpSpPr>
          <p:sp>
            <p:nvSpPr>
              <p:cNvPr id="45" name="Shape 45"/>
              <p:cNvSpPr/>
              <p:nvPr/>
            </p:nvSpPr>
            <p:spPr>
              <a:xfrm>
                <a:off x="0" y="0"/>
                <a:ext cx="503921" cy="1256668"/>
              </a:xfrm>
              <a:prstGeom prst="rect">
                <a:avLst/>
              </a:prstGeom>
              <a:solidFill>
                <a:srgbClr val="E221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46" name="image4.png" descr="TRAMAFINAL.png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-1"/>
                <a:ext cx="504032" cy="1256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49" name="Shape 49"/>
          <p:cNvSpPr/>
          <p:nvPr/>
        </p:nvSpPr>
        <p:spPr>
          <a:xfrm>
            <a:off x="594090" y="697826"/>
            <a:ext cx="4181110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Chilena"/>
                <a:ea typeface="Chilena"/>
                <a:cs typeface="Chilena"/>
                <a:sym typeface="Chilen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s-CL" sz="6000" dirty="0" smtClean="0">
                <a:solidFill>
                  <a:srgbClr val="FFFFFF"/>
                </a:solidFill>
                <a:latin typeface="Chilena Gruesa"/>
                <a:cs typeface="Chilena Gruesa"/>
              </a:rPr>
              <a:t>Diagnóstico</a:t>
            </a:r>
            <a:endParaRPr sz="6000" dirty="0">
              <a:solidFill>
                <a:srgbClr val="FFFFFF"/>
              </a:solidFill>
            </a:endParaRPr>
          </a:p>
        </p:txBody>
      </p:sp>
      <p:sp>
        <p:nvSpPr>
          <p:cNvPr id="50" name="Shape 50"/>
          <p:cNvSpPr/>
          <p:nvPr/>
        </p:nvSpPr>
        <p:spPr>
          <a:xfrm>
            <a:off x="594090" y="1724950"/>
            <a:ext cx="11919162" cy="7027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8000">
                <a:solidFill>
                  <a:srgbClr val="FFFFFF"/>
                </a:solidFill>
                <a:latin typeface="Chilena Fina"/>
                <a:ea typeface="Chilena Fina"/>
                <a:cs typeface="Chilena Fina"/>
                <a:sym typeface="Chilena Fina"/>
              </a:defRPr>
            </a:lvl1pPr>
          </a:lstStyle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lang="es-CL" sz="3000" dirty="0" smtClean="0">
                <a:solidFill>
                  <a:srgbClr val="FFFFFF"/>
                </a:solidFill>
              </a:rPr>
              <a:t>1.- </a:t>
            </a:r>
            <a:r>
              <a:rPr lang="es-CL" sz="3000" dirty="0" err="1" smtClean="0">
                <a:solidFill>
                  <a:srgbClr val="FFFFFF"/>
                </a:solidFill>
              </a:rPr>
              <a:t>Airbnb</a:t>
            </a:r>
            <a:r>
              <a:rPr lang="es-CL" sz="3000" dirty="0" smtClean="0">
                <a:solidFill>
                  <a:srgbClr val="FFFFFF"/>
                </a:solidFill>
              </a:rPr>
              <a:t> visibilizó un problema de formalización de alojamiento turístico.</a:t>
            </a:r>
          </a:p>
          <a:p>
            <a:pPr lvl="0" algn="just">
              <a:defRPr sz="1800">
                <a:solidFill>
                  <a:srgbClr val="000000"/>
                </a:solidFill>
              </a:defRPr>
            </a:pPr>
            <a:endParaRPr lang="es-CL" sz="3000" dirty="0" smtClean="0">
              <a:solidFill>
                <a:srgbClr val="FFFFFF"/>
              </a:solidFill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lang="es-CL" sz="3000" dirty="0" smtClean="0">
                <a:solidFill>
                  <a:srgbClr val="FFFFFF"/>
                </a:solidFill>
              </a:rPr>
              <a:t>2.- Clasificación según Decreto 222 es diferente a clasificación del SII (</a:t>
            </a:r>
            <a:r>
              <a:rPr lang="es-CL" sz="3000" dirty="0" err="1" smtClean="0">
                <a:solidFill>
                  <a:srgbClr val="FFFFFF"/>
                </a:solidFill>
              </a:rPr>
              <a:t>ciiu</a:t>
            </a:r>
            <a:r>
              <a:rPr lang="es-CL" sz="3000" dirty="0" smtClean="0">
                <a:solidFill>
                  <a:srgbClr val="FFFFFF"/>
                </a:solidFill>
              </a:rPr>
              <a:t> </a:t>
            </a:r>
            <a:r>
              <a:rPr lang="es-CL" sz="3000" dirty="0" err="1" smtClean="0">
                <a:solidFill>
                  <a:srgbClr val="FFFFFF"/>
                </a:solidFill>
              </a:rPr>
              <a:t>rev</a:t>
            </a:r>
            <a:r>
              <a:rPr lang="es-CL" sz="3000" dirty="0" smtClean="0">
                <a:solidFill>
                  <a:srgbClr val="FFFFFF"/>
                </a:solidFill>
              </a:rPr>
              <a:t> 3) y por ende de los Municipios.</a:t>
            </a:r>
          </a:p>
          <a:p>
            <a:pPr lvl="0" algn="just">
              <a:defRPr sz="1800">
                <a:solidFill>
                  <a:srgbClr val="000000"/>
                </a:solidFill>
              </a:defRPr>
            </a:pPr>
            <a:endParaRPr lang="es-CL" sz="3000" dirty="0" smtClean="0">
              <a:solidFill>
                <a:srgbClr val="FFFFFF"/>
              </a:solidFill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lang="es-CL" sz="3000" dirty="0">
                <a:solidFill>
                  <a:schemeClr val="bg1"/>
                </a:solidFill>
              </a:rPr>
              <a:t>3.- </a:t>
            </a:r>
            <a:r>
              <a:rPr lang="es-CL" sz="3000" dirty="0" smtClean="0">
                <a:solidFill>
                  <a:schemeClr val="bg1"/>
                </a:solidFill>
              </a:rPr>
              <a:t>Hay situaciones problemáticas con reglamentos </a:t>
            </a:r>
            <a:r>
              <a:rPr lang="es-CL" sz="3000" dirty="0">
                <a:solidFill>
                  <a:schemeClr val="bg1"/>
                </a:solidFill>
              </a:rPr>
              <a:t>de </a:t>
            </a:r>
            <a:r>
              <a:rPr lang="es-CL" sz="3000" dirty="0" err="1" smtClean="0">
                <a:solidFill>
                  <a:schemeClr val="bg1"/>
                </a:solidFill>
              </a:rPr>
              <a:t>co</a:t>
            </a:r>
            <a:r>
              <a:rPr lang="es-CL" sz="3000" dirty="0" smtClean="0">
                <a:solidFill>
                  <a:schemeClr val="bg1"/>
                </a:solidFill>
              </a:rPr>
              <a:t>-propiedad.</a:t>
            </a:r>
            <a:endParaRPr lang="es-CL" sz="3000" dirty="0">
              <a:solidFill>
                <a:schemeClr val="bg1"/>
              </a:solidFill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endParaRPr lang="es-CL" sz="3000" dirty="0" smtClean="0">
              <a:solidFill>
                <a:srgbClr val="FFFFFF"/>
              </a:solidFill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lang="es-CL" sz="3000" dirty="0" smtClean="0">
                <a:solidFill>
                  <a:srgbClr val="FFFFFF"/>
                </a:solidFill>
              </a:rPr>
              <a:t>4.- Departamento amoblado o turístico podría vulnerar ordenanza de Urbanismo y Construcción y Plan Regulador Comunal (cuando en rigor es un </a:t>
            </a:r>
            <a:r>
              <a:rPr lang="es-CL" sz="3000" dirty="0" err="1" smtClean="0">
                <a:solidFill>
                  <a:srgbClr val="FFFFFF"/>
                </a:solidFill>
              </a:rPr>
              <a:t>Apart</a:t>
            </a:r>
            <a:r>
              <a:rPr lang="es-CL" sz="3000" dirty="0" smtClean="0">
                <a:solidFill>
                  <a:srgbClr val="FFFFFF"/>
                </a:solidFill>
              </a:rPr>
              <a:t> Hotel).</a:t>
            </a:r>
          </a:p>
          <a:p>
            <a:pPr lvl="0" algn="just">
              <a:defRPr sz="1800">
                <a:solidFill>
                  <a:srgbClr val="000000"/>
                </a:solidFill>
              </a:defRPr>
            </a:pPr>
            <a:endParaRPr lang="es-CL" sz="3000" dirty="0"/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lang="es-CL" sz="3000" dirty="0" smtClean="0">
                <a:solidFill>
                  <a:srgbClr val="FFFFFF"/>
                </a:solidFill>
              </a:rPr>
              <a:t>5.- Disparidad normativa por Ordenanza Municipal.</a:t>
            </a:r>
          </a:p>
          <a:p>
            <a:pPr lvl="0" algn="just">
              <a:defRPr sz="1800">
                <a:solidFill>
                  <a:srgbClr val="000000"/>
                </a:solidFill>
              </a:defRPr>
            </a:pPr>
            <a:endParaRPr lang="es-CL" sz="3000" dirty="0" smtClean="0">
              <a:solidFill>
                <a:srgbClr val="FFFFFF"/>
              </a:solidFill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endParaRPr sz="3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60933" y="-127725"/>
            <a:ext cx="14926666" cy="9913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image4.png" descr="TRAMAFINAL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5110614" y="6575765"/>
            <a:ext cx="7959979" cy="31923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" name="Group 58"/>
          <p:cNvGrpSpPr/>
          <p:nvPr/>
        </p:nvGrpSpPr>
        <p:grpSpPr>
          <a:xfrm>
            <a:off x="10908078" y="2305231"/>
            <a:ext cx="2086202" cy="1256668"/>
            <a:chOff x="0" y="0"/>
            <a:chExt cx="2086201" cy="1256667"/>
          </a:xfrm>
        </p:grpSpPr>
        <p:pic>
          <p:nvPicPr>
            <p:cNvPr id="54" name="red.png"/>
            <p:cNvPicPr/>
            <p:nvPr/>
          </p:nvPicPr>
          <p:blipFill>
            <a:blip r:embed="rId4">
              <a:extLst/>
            </a:blip>
            <a:srcRect l="8890" t="8041" r="8890" b="38733"/>
            <a:stretch>
              <a:fillRect/>
            </a:stretch>
          </p:blipFill>
          <p:spPr>
            <a:xfrm>
              <a:off x="0" y="3691"/>
              <a:ext cx="1464284" cy="1249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7" name="Group 57"/>
            <p:cNvGrpSpPr/>
            <p:nvPr/>
          </p:nvGrpSpPr>
          <p:grpSpPr>
            <a:xfrm>
              <a:off x="1582169" y="-1"/>
              <a:ext cx="504033" cy="1256669"/>
              <a:chOff x="0" y="0"/>
              <a:chExt cx="504031" cy="1256667"/>
            </a:xfrm>
          </p:grpSpPr>
          <p:sp>
            <p:nvSpPr>
              <p:cNvPr id="55" name="Shape 55"/>
              <p:cNvSpPr/>
              <p:nvPr/>
            </p:nvSpPr>
            <p:spPr>
              <a:xfrm>
                <a:off x="0" y="0"/>
                <a:ext cx="503921" cy="1256668"/>
              </a:xfrm>
              <a:prstGeom prst="rect">
                <a:avLst/>
              </a:prstGeom>
              <a:solidFill>
                <a:srgbClr val="E221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56" name="image4.png" descr="TRAMAFINAL.png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-1"/>
                <a:ext cx="504032" cy="1256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59" name="Shape 59"/>
          <p:cNvSpPr/>
          <p:nvPr/>
        </p:nvSpPr>
        <p:spPr>
          <a:xfrm>
            <a:off x="-83288" y="4988308"/>
            <a:ext cx="9360638" cy="2745992"/>
          </a:xfrm>
          <a:prstGeom prst="rect">
            <a:avLst/>
          </a:prstGeom>
          <a:solidFill>
            <a:srgbClr val="0B568A">
              <a:alpha val="8351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" name="Shape 60"/>
          <p:cNvSpPr/>
          <p:nvPr/>
        </p:nvSpPr>
        <p:spPr>
          <a:xfrm>
            <a:off x="2778631" y="5386678"/>
            <a:ext cx="6670169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5500">
                <a:solidFill>
                  <a:srgbClr val="FFFFFF"/>
                </a:solidFill>
                <a:latin typeface="Chilena Fina"/>
                <a:ea typeface="Chilena Fina"/>
                <a:cs typeface="Chilena Fina"/>
                <a:sym typeface="Chilena Fin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s-CL" sz="6000" dirty="0" smtClean="0">
                <a:solidFill>
                  <a:srgbClr val="FFFFFF"/>
                </a:solidFill>
              </a:rPr>
              <a:t>Crea desincentivo a la formalización</a:t>
            </a:r>
            <a:endParaRPr sz="6000" dirty="0">
              <a:solidFill>
                <a:srgbClr val="FFFFFF"/>
              </a:solidFill>
            </a:endParaRPr>
          </a:p>
        </p:txBody>
      </p:sp>
      <p:sp>
        <p:nvSpPr>
          <p:cNvPr id="2" name="Flecha derecha 1"/>
          <p:cNvSpPr/>
          <p:nvPr/>
        </p:nvSpPr>
        <p:spPr>
          <a:xfrm>
            <a:off x="571500" y="5981700"/>
            <a:ext cx="1885950" cy="952500"/>
          </a:xfrm>
          <a:prstGeom prst="rightArrow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46293" y="-38384"/>
            <a:ext cx="16097386" cy="9940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age4.png" descr="TRAMAFINAL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5239267" y="6561263"/>
            <a:ext cx="7959979" cy="31923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" name="Group 68"/>
          <p:cNvGrpSpPr/>
          <p:nvPr/>
        </p:nvGrpSpPr>
        <p:grpSpPr>
          <a:xfrm>
            <a:off x="10908078" y="2305231"/>
            <a:ext cx="2086202" cy="1256668"/>
            <a:chOff x="0" y="0"/>
            <a:chExt cx="2086201" cy="1256667"/>
          </a:xfrm>
        </p:grpSpPr>
        <p:pic>
          <p:nvPicPr>
            <p:cNvPr id="64" name="red.png"/>
            <p:cNvPicPr/>
            <p:nvPr/>
          </p:nvPicPr>
          <p:blipFill>
            <a:blip r:embed="rId4">
              <a:extLst/>
            </a:blip>
            <a:srcRect l="8890" t="8041" r="8890" b="38733"/>
            <a:stretch>
              <a:fillRect/>
            </a:stretch>
          </p:blipFill>
          <p:spPr>
            <a:xfrm>
              <a:off x="0" y="3691"/>
              <a:ext cx="1464284" cy="1249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7" name="Group 67"/>
            <p:cNvGrpSpPr/>
            <p:nvPr/>
          </p:nvGrpSpPr>
          <p:grpSpPr>
            <a:xfrm>
              <a:off x="1582169" y="-1"/>
              <a:ext cx="504033" cy="1256669"/>
              <a:chOff x="0" y="0"/>
              <a:chExt cx="504031" cy="1256667"/>
            </a:xfrm>
          </p:grpSpPr>
          <p:sp>
            <p:nvSpPr>
              <p:cNvPr id="65" name="Shape 65"/>
              <p:cNvSpPr/>
              <p:nvPr/>
            </p:nvSpPr>
            <p:spPr>
              <a:xfrm>
                <a:off x="0" y="0"/>
                <a:ext cx="503921" cy="1256668"/>
              </a:xfrm>
              <a:prstGeom prst="rect">
                <a:avLst/>
              </a:prstGeom>
              <a:solidFill>
                <a:srgbClr val="E221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66" name="image4.png" descr="TRAMAFINAL.png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-1"/>
                <a:ext cx="504032" cy="1256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69" name="Shape 69"/>
          <p:cNvSpPr/>
          <p:nvPr/>
        </p:nvSpPr>
        <p:spPr>
          <a:xfrm>
            <a:off x="379299" y="1371763"/>
            <a:ext cx="8839958" cy="3007978"/>
          </a:xfrm>
          <a:prstGeom prst="rect">
            <a:avLst/>
          </a:prstGeom>
          <a:solidFill>
            <a:srgbClr val="0B568A">
              <a:alpha val="8351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" name="Shape 70"/>
          <p:cNvSpPr/>
          <p:nvPr/>
        </p:nvSpPr>
        <p:spPr>
          <a:xfrm>
            <a:off x="1034060" y="1843442"/>
            <a:ext cx="7530436" cy="2180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solidFill>
                  <a:srgbClr val="FFFFFF"/>
                </a:solidFill>
                <a:latin typeface="Chilena Fina"/>
                <a:ea typeface="Chilena Fina"/>
                <a:cs typeface="Chilena Fina"/>
                <a:sym typeface="Chilena Fin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s-CL" sz="4500" dirty="0" smtClean="0">
                <a:solidFill>
                  <a:srgbClr val="FFFFFF"/>
                </a:solidFill>
              </a:rPr>
              <a:t>Ámbitos de acción en:</a:t>
            </a:r>
          </a:p>
          <a:p>
            <a:pPr marL="457200" lvl="0" indent="-457200">
              <a:buFontTx/>
              <a:buChar char="-"/>
              <a:defRPr sz="1800">
                <a:solidFill>
                  <a:srgbClr val="000000"/>
                </a:solidFill>
              </a:defRPr>
            </a:pPr>
            <a:r>
              <a:rPr lang="es-CL" sz="3000" dirty="0" smtClean="0">
                <a:solidFill>
                  <a:schemeClr val="bg1"/>
                </a:solidFill>
              </a:rPr>
              <a:t>Propiedades con fines comerciales</a:t>
            </a:r>
          </a:p>
          <a:p>
            <a:pPr marL="457200" lvl="0" indent="-457200">
              <a:buFontTx/>
              <a:buChar char="-"/>
              <a:defRPr sz="1800">
                <a:solidFill>
                  <a:srgbClr val="000000"/>
                </a:solidFill>
              </a:defRPr>
            </a:pPr>
            <a:r>
              <a:rPr lang="es-CL" sz="3000" dirty="0" smtClean="0">
                <a:solidFill>
                  <a:schemeClr val="bg1"/>
                </a:solidFill>
              </a:rPr>
              <a:t>No en segundas residencias </a:t>
            </a:r>
          </a:p>
          <a:p>
            <a:pPr marL="457200" lvl="0" indent="-457200">
              <a:buFontTx/>
              <a:buChar char="-"/>
              <a:defRPr sz="1800">
                <a:solidFill>
                  <a:srgbClr val="000000"/>
                </a:solidFill>
              </a:defRPr>
            </a:pPr>
            <a:r>
              <a:rPr lang="es-CL" sz="3000" dirty="0" smtClean="0">
                <a:solidFill>
                  <a:schemeClr val="bg1"/>
                </a:solidFill>
              </a:rPr>
              <a:t>No en oferta de espacios residenciales</a:t>
            </a:r>
            <a:endParaRPr sz="3000" dirty="0">
              <a:solidFill>
                <a:schemeClr val="bg1"/>
              </a:solidFill>
            </a:endParaRPr>
          </a:p>
        </p:txBody>
      </p:sp>
      <p:sp>
        <p:nvSpPr>
          <p:cNvPr id="13" name="Shape 78"/>
          <p:cNvSpPr/>
          <p:nvPr/>
        </p:nvSpPr>
        <p:spPr>
          <a:xfrm>
            <a:off x="3532405" y="5613031"/>
            <a:ext cx="8839958" cy="2977886"/>
          </a:xfrm>
          <a:prstGeom prst="rect">
            <a:avLst/>
          </a:prstGeom>
          <a:solidFill>
            <a:srgbClr val="E2212F">
              <a:alpha val="8351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Shape 70"/>
          <p:cNvSpPr/>
          <p:nvPr/>
        </p:nvSpPr>
        <p:spPr>
          <a:xfrm>
            <a:off x="4109784" y="6226996"/>
            <a:ext cx="7530436" cy="1718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solidFill>
                  <a:srgbClr val="FFFFFF"/>
                </a:solidFill>
                <a:latin typeface="Chilena Fina"/>
                <a:ea typeface="Chilena Fina"/>
                <a:cs typeface="Chilena Fina"/>
                <a:sym typeface="Chilena Fin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s-CL" sz="4500" dirty="0" smtClean="0">
                <a:solidFill>
                  <a:srgbClr val="FFFFFF"/>
                </a:solidFill>
              </a:rPr>
              <a:t>Diferenciar </a:t>
            </a:r>
            <a:r>
              <a:rPr lang="es-CL" sz="4500" dirty="0" smtClean="0">
                <a:solidFill>
                  <a:srgbClr val="FFFFFF"/>
                </a:solidFill>
              </a:rPr>
              <a:t>entre:</a:t>
            </a:r>
          </a:p>
          <a:p>
            <a:pPr marL="457200" lvl="0" indent="-457200">
              <a:buFontTx/>
              <a:buChar char="-"/>
              <a:defRPr sz="1800">
                <a:solidFill>
                  <a:srgbClr val="000000"/>
                </a:solidFill>
              </a:defRPr>
            </a:pPr>
            <a:r>
              <a:rPr lang="es-CL" sz="3000" dirty="0" smtClean="0">
                <a:solidFill>
                  <a:schemeClr val="bg1"/>
                </a:solidFill>
              </a:rPr>
              <a:t>Pago de IVA</a:t>
            </a:r>
          </a:p>
          <a:p>
            <a:pPr marL="457200" lvl="0" indent="-457200">
              <a:buFontTx/>
              <a:buChar char="-"/>
              <a:defRPr sz="1800">
                <a:solidFill>
                  <a:srgbClr val="000000"/>
                </a:solidFill>
              </a:defRPr>
            </a:pPr>
            <a:r>
              <a:rPr lang="es-CL" sz="3000" dirty="0" smtClean="0">
                <a:solidFill>
                  <a:schemeClr val="bg1"/>
                </a:solidFill>
              </a:rPr>
              <a:t>Impuesto a la Renta</a:t>
            </a:r>
            <a:endParaRPr sz="3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3397_DF-564116506305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40372" y="-5547"/>
            <a:ext cx="15132823" cy="100306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" name="Group 77"/>
          <p:cNvGrpSpPr/>
          <p:nvPr/>
        </p:nvGrpSpPr>
        <p:grpSpPr>
          <a:xfrm>
            <a:off x="10984283" y="5353442"/>
            <a:ext cx="2086202" cy="1256669"/>
            <a:chOff x="0" y="0"/>
            <a:chExt cx="2086201" cy="1256667"/>
          </a:xfrm>
        </p:grpSpPr>
        <p:pic>
          <p:nvPicPr>
            <p:cNvPr id="73" name="red.png"/>
            <p:cNvPicPr/>
            <p:nvPr/>
          </p:nvPicPr>
          <p:blipFill>
            <a:blip r:embed="rId3">
              <a:extLst/>
            </a:blip>
            <a:srcRect l="8890" t="8041" r="8890" b="38733"/>
            <a:stretch>
              <a:fillRect/>
            </a:stretch>
          </p:blipFill>
          <p:spPr>
            <a:xfrm>
              <a:off x="0" y="3691"/>
              <a:ext cx="1464284" cy="1249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6" name="Group 76"/>
            <p:cNvGrpSpPr/>
            <p:nvPr/>
          </p:nvGrpSpPr>
          <p:grpSpPr>
            <a:xfrm>
              <a:off x="1582169" y="-1"/>
              <a:ext cx="504033" cy="1256669"/>
              <a:chOff x="0" y="0"/>
              <a:chExt cx="504031" cy="1256667"/>
            </a:xfrm>
          </p:grpSpPr>
          <p:sp>
            <p:nvSpPr>
              <p:cNvPr id="74" name="Shape 74"/>
              <p:cNvSpPr/>
              <p:nvPr/>
            </p:nvSpPr>
            <p:spPr>
              <a:xfrm>
                <a:off x="0" y="0"/>
                <a:ext cx="503921" cy="1256668"/>
              </a:xfrm>
              <a:prstGeom prst="rect">
                <a:avLst/>
              </a:prstGeom>
              <a:solidFill>
                <a:srgbClr val="E221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75" name="image4.png" descr="TRAMAFINAL.png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-1"/>
                <a:ext cx="504032" cy="1256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78" name="Shape 78"/>
          <p:cNvSpPr/>
          <p:nvPr/>
        </p:nvSpPr>
        <p:spPr>
          <a:xfrm>
            <a:off x="0" y="359840"/>
            <a:ext cx="13057068" cy="4078810"/>
          </a:xfrm>
          <a:prstGeom prst="rect">
            <a:avLst/>
          </a:prstGeom>
          <a:solidFill>
            <a:srgbClr val="E2212F">
              <a:alpha val="8351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882678" y="642859"/>
            <a:ext cx="12636933" cy="3642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solidFill>
                  <a:srgbClr val="FFFFFF"/>
                </a:solidFill>
                <a:latin typeface="Chilena"/>
                <a:ea typeface="Chilena"/>
                <a:cs typeface="Chilena"/>
                <a:sym typeface="Chilen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s-CL" sz="4500" dirty="0" smtClean="0">
                <a:solidFill>
                  <a:srgbClr val="FFFFFF"/>
                </a:solidFill>
              </a:rPr>
              <a:t>Actores relevantes de la mesa:</a:t>
            </a:r>
          </a:p>
          <a:p>
            <a:pPr marL="285750" lvl="0" indent="-285750">
              <a:buFontTx/>
              <a:buChar char="-"/>
              <a:defRPr sz="1800">
                <a:solidFill>
                  <a:srgbClr val="000000"/>
                </a:solidFill>
              </a:defRPr>
            </a:pPr>
            <a:r>
              <a:rPr lang="es-CL" sz="4000" dirty="0" smtClean="0">
                <a:solidFill>
                  <a:schemeClr val="bg1"/>
                </a:solidFill>
              </a:rPr>
              <a:t>   </a:t>
            </a:r>
            <a:r>
              <a:rPr lang="es-CL" sz="3500" dirty="0" smtClean="0">
                <a:solidFill>
                  <a:schemeClr val="bg1"/>
                </a:solidFill>
              </a:rPr>
              <a:t>SII						- </a:t>
            </a:r>
            <a:r>
              <a:rPr lang="es-CL" sz="3500" dirty="0" err="1" smtClean="0">
                <a:solidFill>
                  <a:schemeClr val="bg1"/>
                </a:solidFill>
              </a:rPr>
              <a:t>Fedetur</a:t>
            </a:r>
            <a:endParaRPr lang="es-CL" sz="3500" dirty="0" smtClean="0">
              <a:solidFill>
                <a:schemeClr val="bg1"/>
              </a:solidFill>
            </a:endParaRPr>
          </a:p>
          <a:p>
            <a:pPr marL="685800" lvl="0" indent="-685800">
              <a:buFontTx/>
              <a:buChar char="-"/>
              <a:defRPr sz="1800">
                <a:solidFill>
                  <a:srgbClr val="000000"/>
                </a:solidFill>
              </a:defRPr>
            </a:pPr>
            <a:r>
              <a:rPr lang="es-CL" sz="3500" dirty="0" smtClean="0">
                <a:solidFill>
                  <a:srgbClr val="FFFFFF"/>
                </a:solidFill>
              </a:rPr>
              <a:t>Municipios				- Hoteleros</a:t>
            </a:r>
          </a:p>
          <a:p>
            <a:pPr marL="685800" lvl="0" indent="-685800">
              <a:buFontTx/>
              <a:buChar char="-"/>
              <a:defRPr sz="1800">
                <a:solidFill>
                  <a:srgbClr val="000000"/>
                </a:solidFill>
              </a:defRPr>
            </a:pPr>
            <a:r>
              <a:rPr lang="es-CL" sz="3500" dirty="0" smtClean="0">
                <a:solidFill>
                  <a:schemeClr val="bg1"/>
                </a:solidFill>
              </a:rPr>
              <a:t>Subsecretaría 		- </a:t>
            </a:r>
            <a:r>
              <a:rPr lang="es-CL" sz="3500" dirty="0" err="1" smtClean="0">
                <a:solidFill>
                  <a:schemeClr val="bg1"/>
                </a:solidFill>
              </a:rPr>
              <a:t>Chilesertur</a:t>
            </a:r>
            <a:endParaRPr lang="es-CL" sz="3500" dirty="0" smtClean="0">
              <a:solidFill>
                <a:schemeClr val="bg1"/>
              </a:solidFill>
            </a:endParaRPr>
          </a:p>
          <a:p>
            <a:pPr marL="685800" lvl="0" indent="-685800">
              <a:buFontTx/>
              <a:buChar char="-"/>
              <a:defRPr sz="1800">
                <a:solidFill>
                  <a:srgbClr val="000000"/>
                </a:solidFill>
              </a:defRPr>
            </a:pPr>
            <a:r>
              <a:rPr lang="es-CL" sz="3500" dirty="0" smtClean="0">
                <a:solidFill>
                  <a:schemeClr val="bg1"/>
                </a:solidFill>
              </a:rPr>
              <a:t>Sernatur</a:t>
            </a:r>
          </a:p>
          <a:p>
            <a:pPr marL="685800" lvl="0" indent="-685800">
              <a:buFontTx/>
              <a:buChar char="-"/>
              <a:defRPr sz="1800">
                <a:solidFill>
                  <a:srgbClr val="000000"/>
                </a:solidFill>
              </a:defRPr>
            </a:pPr>
            <a:endParaRPr sz="4000" dirty="0">
              <a:solidFill>
                <a:srgbClr val="FFFFFF"/>
              </a:solidFill>
            </a:endParaRPr>
          </a:p>
        </p:txBody>
      </p:sp>
      <p:pic>
        <p:nvPicPr>
          <p:cNvPr id="80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95070" y="4011100"/>
            <a:ext cx="5429587" cy="5255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image4.png" descr="TRAMAFINAL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 rot="10800000">
            <a:off x="5110614" y="6575765"/>
            <a:ext cx="7959979" cy="3192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8" name="Group 98"/>
          <p:cNvGrpSpPr/>
          <p:nvPr/>
        </p:nvGrpSpPr>
        <p:grpSpPr>
          <a:xfrm>
            <a:off x="10908078" y="7830114"/>
            <a:ext cx="2086202" cy="1256668"/>
            <a:chOff x="0" y="0"/>
            <a:chExt cx="2086201" cy="1256667"/>
          </a:xfrm>
        </p:grpSpPr>
        <p:pic>
          <p:nvPicPr>
            <p:cNvPr id="94" name="red.png"/>
            <p:cNvPicPr/>
            <p:nvPr/>
          </p:nvPicPr>
          <p:blipFill>
            <a:blip r:embed="rId3">
              <a:extLst/>
            </a:blip>
            <a:srcRect l="8890" t="8041" r="8890" b="38733"/>
            <a:stretch>
              <a:fillRect/>
            </a:stretch>
          </p:blipFill>
          <p:spPr>
            <a:xfrm>
              <a:off x="0" y="3691"/>
              <a:ext cx="1464284" cy="1249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7" name="Group 97"/>
            <p:cNvGrpSpPr/>
            <p:nvPr/>
          </p:nvGrpSpPr>
          <p:grpSpPr>
            <a:xfrm>
              <a:off x="1582169" y="-1"/>
              <a:ext cx="504033" cy="1256669"/>
              <a:chOff x="0" y="0"/>
              <a:chExt cx="504031" cy="1256667"/>
            </a:xfrm>
          </p:grpSpPr>
          <p:sp>
            <p:nvSpPr>
              <p:cNvPr id="95" name="Shape 95"/>
              <p:cNvSpPr/>
              <p:nvPr/>
            </p:nvSpPr>
            <p:spPr>
              <a:xfrm>
                <a:off x="0" y="0"/>
                <a:ext cx="503921" cy="1256668"/>
              </a:xfrm>
              <a:prstGeom prst="rect">
                <a:avLst/>
              </a:prstGeom>
              <a:solidFill>
                <a:srgbClr val="E221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96" name="image4.png" descr="TRAMAFINAL.png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-1"/>
                <a:ext cx="504032" cy="1256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99" name="image4.png" descr="TRAMAFINAL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5053460" y="-117643"/>
            <a:ext cx="7959980" cy="3192337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hape 100"/>
          <p:cNvSpPr/>
          <p:nvPr/>
        </p:nvSpPr>
        <p:spPr>
          <a:xfrm>
            <a:off x="-102339" y="6233473"/>
            <a:ext cx="10892532" cy="1979129"/>
          </a:xfrm>
          <a:prstGeom prst="rect">
            <a:avLst/>
          </a:prstGeom>
          <a:solidFill>
            <a:srgbClr val="E2212F">
              <a:alpha val="8351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1" name="Shape 101"/>
          <p:cNvSpPr/>
          <p:nvPr/>
        </p:nvSpPr>
        <p:spPr>
          <a:xfrm>
            <a:off x="689488" y="6797776"/>
            <a:ext cx="9749912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4200">
                <a:solidFill>
                  <a:srgbClr val="FFFFFF"/>
                </a:solidFill>
                <a:latin typeface="Chilena"/>
                <a:ea typeface="Chilena"/>
                <a:cs typeface="Chilena"/>
                <a:sym typeface="Chilen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s-CL" sz="4200" dirty="0" smtClean="0">
                <a:solidFill>
                  <a:srgbClr val="FFFFFF"/>
                </a:solidFill>
              </a:rPr>
              <a:t>Agenda de trabajo y tareas compartidas</a:t>
            </a:r>
            <a:endParaRPr sz="4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76425" y="-126326"/>
            <a:ext cx="14757650" cy="10006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833" name="image4.png" descr="TRAMAFINAL.png"/>
          <p:cNvPicPr/>
          <p:nvPr/>
        </p:nvPicPr>
        <p:blipFill>
          <a:blip r:embed="rId3">
            <a:alphaModFix amt="26980"/>
            <a:extLst/>
          </a:blip>
          <a:stretch>
            <a:fillRect/>
          </a:stretch>
        </p:blipFill>
        <p:spPr>
          <a:xfrm>
            <a:off x="-80330" y="-45068"/>
            <a:ext cx="8406504" cy="33714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37" name="Group 837"/>
          <p:cNvGrpSpPr/>
          <p:nvPr/>
        </p:nvGrpSpPr>
        <p:grpSpPr>
          <a:xfrm>
            <a:off x="10931403" y="4199591"/>
            <a:ext cx="2086202" cy="1256668"/>
            <a:chOff x="0" y="0"/>
            <a:chExt cx="2086201" cy="1256667"/>
          </a:xfrm>
        </p:grpSpPr>
        <p:pic>
          <p:nvPicPr>
            <p:cNvPr id="834" name="red.png"/>
            <p:cNvPicPr/>
            <p:nvPr/>
          </p:nvPicPr>
          <p:blipFill>
            <a:blip r:embed="rId4">
              <a:extLst/>
            </a:blip>
            <a:srcRect l="8890" t="8041" r="8890" b="38733"/>
            <a:stretch>
              <a:fillRect/>
            </a:stretch>
          </p:blipFill>
          <p:spPr>
            <a:xfrm>
              <a:off x="0" y="3691"/>
              <a:ext cx="1464284" cy="1249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35" name="Shape 835"/>
            <p:cNvSpPr/>
            <p:nvPr/>
          </p:nvSpPr>
          <p:spPr>
            <a:xfrm>
              <a:off x="1582169" y="0"/>
              <a:ext cx="503922" cy="1256668"/>
            </a:xfrm>
            <a:prstGeom prst="rect">
              <a:avLst/>
            </a:prstGeom>
            <a:solidFill>
              <a:srgbClr val="E2212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836" name="image4.png" descr="TRAMAFINAL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82169" y="0"/>
              <a:ext cx="504033" cy="1256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38" name="Shape 838"/>
          <p:cNvSpPr/>
          <p:nvPr/>
        </p:nvSpPr>
        <p:spPr>
          <a:xfrm>
            <a:off x="367010" y="9326284"/>
            <a:ext cx="208609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100">
                <a:solidFill>
                  <a:srgbClr val="FFFFFF"/>
                </a:solidFill>
                <a:latin typeface="Chilena"/>
                <a:ea typeface="Chilena"/>
                <a:cs typeface="Chilena"/>
                <a:sym typeface="Chilen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FFFFFF"/>
                </a:solidFill>
              </a:rPr>
              <a:t>Foto: Julien Falissard</a:t>
            </a:r>
          </a:p>
        </p:txBody>
      </p:sp>
      <p:sp>
        <p:nvSpPr>
          <p:cNvPr id="839" name="Shape 839"/>
          <p:cNvSpPr/>
          <p:nvPr/>
        </p:nvSpPr>
        <p:spPr>
          <a:xfrm>
            <a:off x="2487578" y="1937526"/>
            <a:ext cx="7171165" cy="1753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11000" b="1">
                <a:solidFill>
                  <a:srgbClr val="FFFFFF"/>
                </a:solidFill>
                <a:latin typeface="Chilena"/>
                <a:ea typeface="Chilena"/>
                <a:cs typeface="Chilena"/>
                <a:sym typeface="Chilen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1000" b="0" dirty="0">
                <a:solidFill>
                  <a:srgbClr val="FFFFFF"/>
                </a:solidFill>
                <a:latin typeface="Chilena Gruesa"/>
                <a:cs typeface="Chilena Gruesa"/>
              </a:rPr>
              <a:t>Turismo</a:t>
            </a:r>
          </a:p>
        </p:txBody>
      </p:sp>
      <p:sp>
        <p:nvSpPr>
          <p:cNvPr id="840" name="Shape 840"/>
          <p:cNvSpPr/>
          <p:nvPr/>
        </p:nvSpPr>
        <p:spPr>
          <a:xfrm>
            <a:off x="2487578" y="3545442"/>
            <a:ext cx="5038238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es-CL" sz="4000" dirty="0">
                <a:solidFill>
                  <a:srgbClr val="FFFFFF"/>
                </a:solidFill>
                <a:latin typeface="Chilena Fina"/>
                <a:ea typeface="Chilena Fina"/>
                <a:cs typeface="Chilena Fina"/>
                <a:sym typeface="Chilena Fina"/>
              </a:rPr>
              <a:t>La </a:t>
            </a:r>
            <a:r>
              <a:rPr lang="es-CL" sz="4000" dirty="0">
                <a:solidFill>
                  <a:srgbClr val="FFFFFF"/>
                </a:solidFill>
                <a:latin typeface="Chilena Gruesa"/>
                <a:ea typeface="Chilena"/>
                <a:cs typeface="Chilena Gruesa"/>
                <a:sym typeface="Chilena"/>
              </a:rPr>
              <a:t>industria del </a:t>
            </a:r>
            <a:r>
              <a:rPr lang="es-CL" sz="4000" dirty="0" smtClean="0">
                <a:solidFill>
                  <a:srgbClr val="FFFFFF"/>
                </a:solidFill>
                <a:latin typeface="Chilena Gruesa"/>
                <a:ea typeface="Chilena"/>
                <a:cs typeface="Chilena Gruesa"/>
                <a:sym typeface="Chilena"/>
              </a:rPr>
              <a:t>futuro</a:t>
            </a:r>
          </a:p>
          <a:p>
            <a:pPr lvl="0">
              <a:defRPr sz="1800"/>
            </a:pPr>
            <a:endParaRPr lang="es-CL" sz="4000" dirty="0">
              <a:solidFill>
                <a:srgbClr val="FFFFFF"/>
              </a:solidFill>
              <a:latin typeface="Chilena Gruesa"/>
              <a:ea typeface="Chilena"/>
              <a:cs typeface="Chilena Gruesa"/>
              <a:sym typeface="Chilena"/>
            </a:endParaRPr>
          </a:p>
          <a:p>
            <a:pPr lvl="0">
              <a:defRPr sz="1800"/>
            </a:pPr>
            <a:endParaRPr lang="es-CL" sz="4000" dirty="0" smtClean="0">
              <a:solidFill>
                <a:srgbClr val="FFFFFF"/>
              </a:solidFill>
              <a:latin typeface="Chilena Gruesa"/>
              <a:ea typeface="Chilena"/>
              <a:cs typeface="Chilena Gruesa"/>
              <a:sym typeface="Chilena"/>
            </a:endParaRPr>
          </a:p>
          <a:p>
            <a:pPr lvl="0">
              <a:defRPr sz="1800"/>
            </a:pPr>
            <a:endParaRPr lang="es-CL" sz="4000" dirty="0">
              <a:solidFill>
                <a:srgbClr val="FFFFFF"/>
              </a:solidFill>
              <a:latin typeface="Chilena Gruesa"/>
              <a:ea typeface="Chilena"/>
              <a:cs typeface="Chilena Gruesa"/>
              <a:sym typeface="Chilena"/>
            </a:endParaRPr>
          </a:p>
        </p:txBody>
      </p:sp>
      <p:pic>
        <p:nvPicPr>
          <p:cNvPr id="841" name="pasted-image.png"/>
          <p:cNvPicPr/>
          <p:nvPr/>
        </p:nvPicPr>
        <p:blipFill>
          <a:blip r:embed="rId6">
            <a:extLst/>
          </a:blip>
          <a:srcRect r="50568"/>
          <a:stretch>
            <a:fillRect/>
          </a:stretch>
        </p:blipFill>
        <p:spPr>
          <a:xfrm>
            <a:off x="3939848" y="7395289"/>
            <a:ext cx="2006864" cy="1753544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840"/>
          <p:cNvSpPr/>
          <p:nvPr/>
        </p:nvSpPr>
        <p:spPr>
          <a:xfrm>
            <a:off x="3244898" y="6195061"/>
            <a:ext cx="3396764" cy="2718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es-CL" sz="2500" dirty="0" smtClean="0">
                <a:solidFill>
                  <a:srgbClr val="FFFFFF"/>
                </a:solidFill>
                <a:latin typeface="Chilena Fina"/>
                <a:ea typeface="Chilena Fina"/>
                <a:cs typeface="Chilena Fina"/>
                <a:sym typeface="Chilena Fina"/>
              </a:rPr>
              <a:t>www.subturismo.gob.cl</a:t>
            </a:r>
          </a:p>
          <a:p>
            <a:pPr lvl="0">
              <a:defRPr sz="1800"/>
            </a:pPr>
            <a:r>
              <a:rPr lang="es-CL" sz="2500" dirty="0" smtClean="0">
                <a:solidFill>
                  <a:srgbClr val="FFFFFF"/>
                </a:solidFill>
                <a:latin typeface="Chilena Fina"/>
                <a:ea typeface="Chilena"/>
                <a:cs typeface="Chilena Gruesa"/>
                <a:sym typeface="Chilena Fina"/>
              </a:rPr>
              <a:t>@</a:t>
            </a:r>
            <a:r>
              <a:rPr lang="es-CL" sz="2500" dirty="0" err="1" smtClean="0">
                <a:solidFill>
                  <a:srgbClr val="FFFFFF"/>
                </a:solidFill>
                <a:latin typeface="Chilena Fina"/>
                <a:ea typeface="Chilena"/>
                <a:cs typeface="Chilena Gruesa"/>
                <a:sym typeface="Chilena Fina"/>
              </a:rPr>
              <a:t>subturismo</a:t>
            </a:r>
            <a:endParaRPr lang="es-CL" sz="2500" dirty="0" smtClean="0">
              <a:solidFill>
                <a:srgbClr val="FFFFFF"/>
              </a:solidFill>
              <a:latin typeface="Chilena Gruesa"/>
              <a:ea typeface="Chilena"/>
              <a:cs typeface="Chilena Gruesa"/>
              <a:sym typeface="Chilena"/>
            </a:endParaRPr>
          </a:p>
          <a:p>
            <a:pPr lvl="0">
              <a:defRPr sz="1800"/>
            </a:pPr>
            <a:endParaRPr lang="es-CL" sz="4000" dirty="0">
              <a:solidFill>
                <a:srgbClr val="FFFFFF"/>
              </a:solidFill>
              <a:latin typeface="Chilena Gruesa"/>
              <a:ea typeface="Chilena"/>
              <a:cs typeface="Chilena Gruesa"/>
              <a:sym typeface="Chilena"/>
            </a:endParaRPr>
          </a:p>
          <a:p>
            <a:pPr lvl="0">
              <a:defRPr sz="1800"/>
            </a:pPr>
            <a:endParaRPr lang="es-CL" sz="4000" dirty="0" smtClean="0">
              <a:solidFill>
                <a:srgbClr val="FFFFFF"/>
              </a:solidFill>
              <a:latin typeface="Chilena Gruesa"/>
              <a:ea typeface="Chilena"/>
              <a:cs typeface="Chilena Gruesa"/>
              <a:sym typeface="Chilena"/>
            </a:endParaRPr>
          </a:p>
          <a:p>
            <a:pPr lvl="0">
              <a:defRPr sz="1800"/>
            </a:pPr>
            <a:endParaRPr lang="es-CL" sz="4000" dirty="0">
              <a:solidFill>
                <a:srgbClr val="FFFFFF"/>
              </a:solidFill>
              <a:latin typeface="Chilena Gruesa"/>
              <a:ea typeface="Chilena"/>
              <a:cs typeface="Chilena Gruesa"/>
              <a:sym typeface="Chilen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146</Words>
  <Application>Microsoft Office PowerPoint</Application>
  <PresentationFormat>Personalizado</PresentationFormat>
  <Paragraphs>33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3" baseType="lpstr">
      <vt:lpstr>Chilena</vt:lpstr>
      <vt:lpstr>Chilena Fina</vt:lpstr>
      <vt:lpstr>Chilena Gruesa</vt:lpstr>
      <vt:lpstr>Helvetica Light</vt:lpstr>
      <vt:lpstr>Helvetica Neue</vt:lpstr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Alejandra Andrea Vargas Bustos</dc:creator>
  <cp:lastModifiedBy>Verónica Ilse Kunze Neubauer</cp:lastModifiedBy>
  <cp:revision>74</cp:revision>
  <dcterms:modified xsi:type="dcterms:W3CDTF">2016-08-12T21:22:53Z</dcterms:modified>
</cp:coreProperties>
</file>